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Lst>
  <p:notesMasterIdLst>
    <p:notesMasterId r:id="rId78"/>
  </p:notesMasterIdLst>
  <p:handoutMasterIdLst>
    <p:handoutMasterId r:id="rId79"/>
  </p:handoutMasterIdLst>
  <p:sldIdLst>
    <p:sldId id="1878" r:id="rId2"/>
    <p:sldId id="1349" r:id="rId3"/>
    <p:sldId id="1350" r:id="rId4"/>
    <p:sldId id="1449" r:id="rId5"/>
    <p:sldId id="1354" r:id="rId6"/>
    <p:sldId id="1879" r:id="rId7"/>
    <p:sldId id="1880" r:id="rId8"/>
    <p:sldId id="1881" r:id="rId9"/>
    <p:sldId id="1882" r:id="rId10"/>
    <p:sldId id="1883" r:id="rId11"/>
    <p:sldId id="1884" r:id="rId12"/>
    <p:sldId id="1344" r:id="rId13"/>
    <p:sldId id="1885" r:id="rId14"/>
    <p:sldId id="1899" r:id="rId15"/>
    <p:sldId id="1886" r:id="rId16"/>
    <p:sldId id="1889" r:id="rId17"/>
    <p:sldId id="1888" r:id="rId18"/>
    <p:sldId id="1896" r:id="rId19"/>
    <p:sldId id="1897" r:id="rId20"/>
    <p:sldId id="1893" r:id="rId21"/>
    <p:sldId id="1894" r:id="rId22"/>
    <p:sldId id="1887" r:id="rId23"/>
    <p:sldId id="1898" r:id="rId24"/>
    <p:sldId id="1925" r:id="rId25"/>
    <p:sldId id="1901" r:id="rId26"/>
    <p:sldId id="1902" r:id="rId27"/>
    <p:sldId id="1903" r:id="rId28"/>
    <p:sldId id="1910" r:id="rId29"/>
    <p:sldId id="1905" r:id="rId30"/>
    <p:sldId id="1906" r:id="rId31"/>
    <p:sldId id="1907" r:id="rId32"/>
    <p:sldId id="1908" r:id="rId33"/>
    <p:sldId id="1911" r:id="rId34"/>
    <p:sldId id="1915" r:id="rId35"/>
    <p:sldId id="1916" r:id="rId36"/>
    <p:sldId id="1917" r:id="rId37"/>
    <p:sldId id="1913" r:id="rId38"/>
    <p:sldId id="1914" r:id="rId39"/>
    <p:sldId id="1938" r:id="rId40"/>
    <p:sldId id="1937" r:id="rId41"/>
    <p:sldId id="1941" r:id="rId42"/>
    <p:sldId id="1939" r:id="rId43"/>
    <p:sldId id="1940" r:id="rId44"/>
    <p:sldId id="1942" r:id="rId45"/>
    <p:sldId id="1919" r:id="rId46"/>
    <p:sldId id="1909" r:id="rId47"/>
    <p:sldId id="1900" r:id="rId48"/>
    <p:sldId id="1943" r:id="rId49"/>
    <p:sldId id="1945" r:id="rId50"/>
    <p:sldId id="1944" r:id="rId51"/>
    <p:sldId id="1928" r:id="rId52"/>
    <p:sldId id="1931" r:id="rId53"/>
    <p:sldId id="1932" r:id="rId54"/>
    <p:sldId id="1933" r:id="rId55"/>
    <p:sldId id="1934" r:id="rId56"/>
    <p:sldId id="1935" r:id="rId57"/>
    <p:sldId id="1946" r:id="rId58"/>
    <p:sldId id="1920" r:id="rId59"/>
    <p:sldId id="1922" r:id="rId60"/>
    <p:sldId id="1924" r:id="rId61"/>
    <p:sldId id="1923" r:id="rId62"/>
    <p:sldId id="1927" r:id="rId63"/>
    <p:sldId id="1926" r:id="rId64"/>
    <p:sldId id="1947" r:id="rId65"/>
    <p:sldId id="1948" r:id="rId66"/>
    <p:sldId id="1949" r:id="rId67"/>
    <p:sldId id="1950" r:id="rId68"/>
    <p:sldId id="1951" r:id="rId69"/>
    <p:sldId id="1952" r:id="rId70"/>
    <p:sldId id="1953" r:id="rId71"/>
    <p:sldId id="1954" r:id="rId72"/>
    <p:sldId id="1955" r:id="rId73"/>
    <p:sldId id="1956" r:id="rId74"/>
    <p:sldId id="1957" r:id="rId75"/>
    <p:sldId id="1314" r:id="rId76"/>
    <p:sldId id="1394" r:id="rId77"/>
  </p:sldIdLst>
  <p:sldSz cx="9144000" cy="6858000" type="overhead"/>
  <p:notesSz cx="6858000" cy="9144000"/>
  <p:embeddedFontLst>
    <p:embeddedFont>
      <p:font typeface="Comic Sans MS" panose="030F0702030302020204" pitchFamily="66" charset="0"/>
      <p:regular r:id="rId80"/>
      <p:bold r:id="rId81"/>
      <p:italic r:id="rId82"/>
      <p:boldItalic r:id="rId83"/>
    </p:embeddedFont>
    <p:embeddedFont>
      <p:font typeface="Lucida Console" panose="020B0609040504020204" pitchFamily="49" charset="0"/>
      <p:regular r:id="rId84"/>
    </p:embeddedFont>
    <p:embeddedFont>
      <p:font typeface="Marlett" pitchFamily="2" charset="2"/>
      <p:regular r:id="rId85"/>
    </p:embeddedFont>
  </p:embeddedFontLst>
  <p:defaultTextStyle>
    <a:defPPr>
      <a:defRPr lang="en-US"/>
    </a:defPPr>
    <a:lvl1pPr algn="r" rtl="0" eaLnBrk="0" fontAlgn="base" hangingPunct="0">
      <a:spcBef>
        <a:spcPct val="0"/>
      </a:spcBef>
      <a:spcAft>
        <a:spcPct val="0"/>
      </a:spcAft>
      <a:defRPr sz="2400" kern="1200">
        <a:solidFill>
          <a:srgbClr val="0000FF"/>
        </a:solidFill>
        <a:latin typeface="Lucida Console" pitchFamily="49" charset="0"/>
        <a:ea typeface="+mn-ea"/>
        <a:cs typeface="+mn-cs"/>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p:defaultTextStyle>
  <p:extLst>
    <p:ext uri="{EFAFB233-063F-42B5-8137-9DF3F51BA10A}">
      <p15:sldGuideLst xmlns:p15="http://schemas.microsoft.com/office/powerpoint/2012/main">
        <p15:guide id="1" orient="horz" pos="3890">
          <p15:clr>
            <a:srgbClr val="A4A3A4"/>
          </p15:clr>
        </p15:guide>
        <p15:guide id="2" pos="40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6F4EC"/>
    <a:srgbClr val="0000FF"/>
    <a:srgbClr val="CCECFF"/>
    <a:srgbClr val="FFFF00"/>
    <a:srgbClr val="00CC99"/>
    <a:srgbClr val="FF0066"/>
    <a:srgbClr val="0066FF"/>
    <a:srgbClr val="0099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1" autoAdjust="0"/>
    <p:restoredTop sz="91828" autoAdjust="0"/>
  </p:normalViewPr>
  <p:slideViewPr>
    <p:cSldViewPr snapToGrid="0">
      <p:cViewPr varScale="1">
        <p:scale>
          <a:sx n="89" d="100"/>
          <a:sy n="89" d="100"/>
        </p:scale>
        <p:origin x="1728" y="44"/>
      </p:cViewPr>
      <p:guideLst>
        <p:guide orient="horz" pos="3890"/>
        <p:guide pos="4044"/>
      </p:guideLst>
    </p:cSldViewPr>
  </p:slideViewPr>
  <p:outlineViewPr>
    <p:cViewPr>
      <p:scale>
        <a:sx n="33" d="100"/>
        <a:sy n="33" d="100"/>
      </p:scale>
      <p:origin x="0" y="0"/>
    </p:cViewPr>
  </p:outlineViewPr>
  <p:notesTextViewPr>
    <p:cViewPr>
      <p:scale>
        <a:sx n="3" d="2"/>
        <a:sy n="3" d="2"/>
      </p:scale>
      <p:origin x="0" y="0"/>
    </p:cViewPr>
  </p:notesTextViewPr>
  <p:sorterViewPr>
    <p:cViewPr>
      <p:scale>
        <a:sx n="69" d="100"/>
        <a:sy n="69"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5.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1.fntdata"/><Relationship Id="rId85"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4.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2.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font" Target="fonts/font3.fntdata"/><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200">
                <a:latin typeface="Comic Sans MS" pitchFamily="66" charset="0"/>
              </a:defRPr>
            </a:lvl1pPr>
          </a:lstStyle>
          <a:p>
            <a:pPr>
              <a:defRPr/>
            </a:pPr>
            <a:endParaRPr lang="en-US" dirty="0">
              <a:latin typeface="Arial" pitchFamily="34" charset="0"/>
            </a:endParaRPr>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Comic Sans MS" pitchFamily="66" charset="0"/>
              </a:defRPr>
            </a:lvl1pPr>
          </a:lstStyle>
          <a:p>
            <a:pPr>
              <a:defRPr/>
            </a:pPr>
            <a:fld id="{01C869E4-76B9-4B18-B2AA-2EEFB04FB015}" type="slidenum">
              <a:rPr lang="x-none">
                <a:latin typeface="Arial" pitchFamily="34" charset="0"/>
              </a:rPr>
              <a:pPr>
                <a:defRPr/>
              </a:pPr>
              <a:t>‹#›</a:t>
            </a:fld>
            <a:endParaRPr lang="en-US" dirty="0">
              <a:latin typeface="Arial" pitchFamily="34" charset="0"/>
            </a:endParaRPr>
          </a:p>
        </p:txBody>
      </p:sp>
    </p:spTree>
    <p:extLst>
      <p:ext uri="{BB962C8B-B14F-4D97-AF65-F5344CB8AC3E}">
        <p14:creationId xmlns:p14="http://schemas.microsoft.com/office/powerpoint/2010/main" val="328632455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10T15:44:08.4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0,'1'2,"0"0,0 0,0 0,1-1,-1 1,1 0,-1-1,1 0,0 1,0-1,-1 0,1 0,0 0,0 0,3 1,6 5,0 3,-1 0,0 1,0 0,-1 1,0 0,13 24,6 9,45 50,-45-62,-2 2,35 59,26 94,-45-95,-22-58,-16-29,0 0,0 1,-1-1,0 1,0 0,2 11,17 61,1 10,2 41,53 163,-18-100,-55-173,0 1,-1 0,2 34,5 26,65 336,-73-400,1 1,1 0,1-1,8 17,-6-15,-1 0,8 34,-9-10,-3 1,-1-1,-5 46,1-17,0 40,3 267,7-228,3 169,-12-223,2 121,2-187,1-1,2 0,11 34,-8-33,-1 1,4 48,-8 152,1 8,5-21,-7-129,20 133,-8-92,-12-107,1 1,1-1,1 0,16 37,-17-42,0 0,-1 0,-1 0,0 0,-2 0,0 1,-3 25,1-17,1-1,6 45,10-16,-12-44,0-1,-1 1,0-1,1 25,-4 144,-1-71,0-92,-1 0,-1-1,0 1,-1-1,-11 27,-8 34,2 17,4-22,-10 98,26-151,-1 0,-1-1,-1 1,-1-1,0 0,-13 29,8-27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10T15:44:09.9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 16,'-4'-6,"0"-4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0T17:46:40.953"/>
    </inkml:context>
    <inkml:brush xml:id="br0">
      <inkml:brushProperty name="width" value="0.35" units="cm"/>
      <inkml:brushProperty name="height" value="0.35" units="cm"/>
      <inkml:brushProperty name="color" value="#004F8B"/>
    </inkml:brush>
  </inkml:definitions>
  <inkml:trace contextRef="#ctx0" brushRef="#br0">13 9095 4915,'-12'-25'15492,"11"22"-15183,2-2-629,-1 0 0,1 0-1,0 0 1,3-10 545,7-15-225,1 1 0,1 1 0,21-35 0,-17 33 0,-14 24 0,77-149 0,-62 116 0,-3 0 0,13-47 0,-18 44 0,-3 15 0,0-1 0,2 1 0,12-28 0,-12 37 0,0-1 0,-2 0 0,0 0 0,-1 0 0,4-30 0,4-93 0,-12-2 0,3-33 0,0 96 0,9-230 0,-14-588 0,-1 355 0,3 519 0,1 0 0,0 0 0,15-48 0,-1-1 0,-6 20 0,13-80 0,-14 75-890,27-25 507,-36 83 416,-1 1-1,1-1 0,0 1 0,0-1 1,-1 1-1,1-1 0,0 1 0,0 0 1,0-1-1,-1 1 0,1 0 0,0 0 1,0 0-1,0 0 0,0-1 0,0 1 1,0 0-1,-1 1 0,1-1 1,0 0-1,0 0 0,0 0 0,0 0 1,0 1-1,-1-1 0,1 0 0,0 1 1,0-1-1,0 1 0,-1-1 0,1 1 1,0-1-1,-1 1 0,2 0 1,1 2-135,0 1 1,0-1 0,0 1-1,0-1 1,-1 1 0,0 0-1,0 0 1,0 0 0,2 6-1,11 41-329,-12-39 376,65 297-5014,-40-113 1763,-19-124 1888,-7-59 1326,6 39-568,-7-46 318,0 0 0,1 0 0,0-1 0,0 1 0,5 8 0,-7-13 310,1-1 1,-1 1-1,0-1 1,1 1-1,-1-1 0,1 1 1,-1-1-1,1 1 1,-1-1-1,1 0 1,-1 1-1,1-1 1,0 1-1,-1-1 30,1 0-1,-1 0 1,0 0-1,0 0 1,1 0 0,-1 0-1,0 0 1,0 0-1,1 0 1,-1 0-1,0 0 1,0 0 0,1 0-1,-1-1 1,0 1-1,0 0 1,1 0-1,-1 0 1,0 0 0,0 0-1,0-1 1,1 1-1,-1 0 1,0 0-1,0-1 1,3-2 2,-1-1 0,0 0 0,-1 0 0,1 1 0,1-7 0,42-156 0,-12-7 0,-32 170 0,45-331 0,-42 285-3,35-480 22,-17 1 141,-22-267 3253,-1 375-4464,2 227-429,-4-318 422,-7 323 1114,4 130 187,-15-68 0,-27-54-493,-20-106-42,25 34 987,24 57 1492,16 111 4532,-2-36-2368,-1-21-3558,5 105-813,3-97 44,0 110-172,0 1 0,2 0 0,11-40 1,-10 46-89,31-88-1681,-11 36-3997,9-26 143,-27 71 5699,-1 0 0,3-27 0,-3-51 133,-6 89-121,-1 10 42,-3 23 107,-19 190-265,16-127 176,-9 94 0,1 47 0,1 32 0,5 23 0,-3 844 0,15 1069 0,-3-1139 0,3-950 0,19 128 0,-5-55 460,-16-164-338,3 16 613,12 47 1,1 1 437,0 64 971,-5-32-605,38 220 4847,-7-48-4936,-24-151-1450,47 164 0,-3-96-516,-45-150-699,3 0 1,26 46-1,46 58-1038,15-9-4886,-49-76 5972,-43-52 1213,0 0 0,19 12 1,-26-20-83,16 11 554,40 22 1,-1-9 803,75 42 1835,-119-61-3007,-1 1-138,1-1 0,0-1 1,30 12-1,50 8-25,-17-6 618,52 17-388,-8 0-110,-82-26-374,119 46-777,59 20-3999,-23-16 7382,-81-14 1124,-89-37-2034,1-1 0,0-1 0,38 9 0,17-2-2404,0-2-4664,-44-7 5245,-23-6 433,28 5 0,28-5-22,3 1-1016,-44-1-1778,113 11 2260,-121-15 661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0T17:46:43.190"/>
    </inkml:context>
    <inkml:brush xml:id="br0">
      <inkml:brushProperty name="width" value="0.35" units="cm"/>
      <inkml:brushProperty name="height" value="0.35" units="cm"/>
      <inkml:brushProperty name="color" value="#004F8B"/>
    </inkml:brush>
  </inkml:definitions>
  <inkml:trace contextRef="#ctx0" brushRef="#br0">0 0 4915,'0'0'0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10T17:42:06.3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7262,'19'-4,"39"-3,9-1,-53 5,5 0,0-2,-1 0,0 0,30-14,-32 9,0 1,0-2,22-19,-29 22,0-1,-1-1,0 0,0 0,-1 0,9-18,38-100,-10-7,-18 54,-1 18,47-91,-59 129,52-100,30-62,22-67,-112 240,0 0,-1 0,-1-1,3-21,-4 7,-1-36,0 30,8-58,-5 61,28-210,-22 159,11-111,-19 102,3-38,-4 115,19-350,-20 324,-1 7,2 1,9-59,13-14,-14 70,2 1,26-58,4-9,-27 51,-3 0,6-56,-7 40,7-53,9-49,-13 99,7-133,17-151,-29 284,1-86,4-87,-2 52,-7-387,-6 333,3-568,0 797,0 0,2 0,0 1,7-23,0 0,-1 9,1 1,1 0,26-50,-33 71,1-1,-1 1,1 0,1 0,-1 0,11-9,-14 14,0 0,0 1,0-1,1 1,-1 0,0 0,1-1,-1 1,1 1,-1-1,1 0,0 1,-1-1,1 1,-1 0,1 0,0 0,-1 0,1 0,0 1,-1-1,1 1,-1 0,1-1,3 3,2 1,0 1,0 0,0 0,-1 1,0 0,0 0,0 1,-1 0,0 0,0 0,-1 1,0 0,0 0,-1 0,4 11,27 82,-15-43,-10-25,-1 0,-1 0,5 58,-8-53,17 64,19 34,-15-55,26 113,-45-163,0-5,5 47,-6 60,3 44,4-33,-12-128,1-1,1 0,0 0,0 0,10 24,-5-18,-2 0,0 0,-2 1,4 42,-6 89,-2-111,1 118,15-1,29 105,-37-207,1 63,-8 60,-1-154,13 166,-5-113,6 48,5 71,-8 134,4-177,14 1,-19-100,44 139,-17-71,-27-85,6 50,41 226,-47-269,48 177,-30-148,20 63,-38-86,-9-38,2 1,0-1,5 15,19 39,8 20,-12-28,39 72,-32-71,-16-33,0-2,2 0,1-1,30 35,145 130,-111-109,-20-19,-55-56,-1-1,1-1,0 1,0-1,0 0,1 0,-1-1,1 1,14 3,158 28,-60-25,0-10,-74 0,-12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Marlett" pitchFamily="2" charset="2"/>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arlett" pitchFamily="2" charset="2"/>
              </a:defRPr>
            </a:lvl1pPr>
          </a:lstStyle>
          <a:p>
            <a:pPr>
              <a:defRPr/>
            </a:pPr>
            <a:endParaRPr lang="en-US" dirty="0"/>
          </a:p>
        </p:txBody>
      </p:sp>
      <p:sp>
        <p:nvSpPr>
          <p:cNvPr id="285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txBody>
          <a:bodyPr/>
          <a:lstStyle/>
          <a:p>
            <a:endParaRPr lang="en-US" dirty="0"/>
          </a:p>
        </p:txBody>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arlett" pitchFamily="2" charset="2"/>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arlett" pitchFamily="2" charset="2"/>
              </a:defRPr>
            </a:lvl1pPr>
          </a:lstStyle>
          <a:p>
            <a:pPr>
              <a:defRPr/>
            </a:pPr>
            <a:fld id="{75E391CA-9E48-4B39-8E28-288B1B68A629}" type="slidenum">
              <a:rPr lang="x-none"/>
              <a:pPr>
                <a:defRPr/>
              </a:pPr>
              <a:t>‹#›</a:t>
            </a:fld>
            <a:endParaRPr lang="en-US" dirty="0"/>
          </a:p>
        </p:txBody>
      </p:sp>
    </p:spTree>
    <p:extLst>
      <p:ext uri="{BB962C8B-B14F-4D97-AF65-F5344CB8AC3E}">
        <p14:creationId xmlns:p14="http://schemas.microsoft.com/office/powerpoint/2010/main" val="1964339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Of course not all paper money was successful. Here is a continental dollar, issued to finance the American war of independence. It gradually lost all its value as the war went on. CLICK This is confederate money, which lost all value at the end of the American civil war. CLICK Finally, here is a one billion mark banknote from Germany’s Weimar republic in the 1930s. Each of these notes gradually, or suddenly, lost the public’s confidence, and hence its value.</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8</a:t>
            </a:fld>
            <a:endParaRPr lang="en-US" dirty="0"/>
          </a:p>
        </p:txBody>
      </p:sp>
    </p:spTree>
    <p:extLst>
      <p:ext uri="{BB962C8B-B14F-4D97-AF65-F5344CB8AC3E}">
        <p14:creationId xmlns:p14="http://schemas.microsoft.com/office/powerpoint/2010/main" val="10909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Alice owns a pile of ETH. She thinks it has great long-term growth prospects, so she doesn’t want to sell it, but she does want to earn some kind of return on it while she is waiting for it to go over the moon.</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26</a:t>
            </a:fld>
            <a:endParaRPr lang="en-US" dirty="0"/>
          </a:p>
        </p:txBody>
      </p:sp>
    </p:spTree>
    <p:extLst>
      <p:ext uri="{BB962C8B-B14F-4D97-AF65-F5344CB8AC3E}">
        <p14:creationId xmlns:p14="http://schemas.microsoft.com/office/powerpoint/2010/main" val="163675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Alice is happy because she can invest the stablecoins in venues that would not accept volatile cryptocurrencies. In particular, there are a number of venues that will pay about 5% interest on stablecoins. The DAI smart contract</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29</a:t>
            </a:fld>
            <a:endParaRPr lang="en-US" dirty="0"/>
          </a:p>
        </p:txBody>
      </p:sp>
    </p:spTree>
    <p:extLst>
      <p:ext uri="{BB962C8B-B14F-4D97-AF65-F5344CB8AC3E}">
        <p14:creationId xmlns:p14="http://schemas.microsoft.com/office/powerpoint/2010/main" val="123807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Suppose instead that the value of ETH drops. If it drops too far, then the stablecoin peg would become endangered, so before that happens the DAI system will liquidate the collateral, putting it up for auction, replacing the ETH with DAI. </a:t>
            </a:r>
          </a:p>
        </p:txBody>
      </p:sp>
      <p:sp>
        <p:nvSpPr>
          <p:cNvPr id="4" name="Slide Number Placeholder 3"/>
          <p:cNvSpPr>
            <a:spLocks noGrp="1"/>
          </p:cNvSpPr>
          <p:nvPr>
            <p:ph type="sldNum" sz="quarter" idx="5"/>
          </p:nvPr>
        </p:nvSpPr>
        <p:spPr/>
        <p:txBody>
          <a:bodyPr/>
          <a:lstStyle/>
          <a:p>
            <a:pPr>
              <a:defRPr/>
            </a:pPr>
            <a:fld id="{75E391CA-9E48-4B39-8E28-288B1B68A629}" type="slidenum">
              <a:rPr lang="x-none" smtClean="0"/>
              <a:pPr>
                <a:defRPr/>
              </a:pPr>
              <a:t>31</a:t>
            </a:fld>
            <a:endParaRPr lang="en-US" dirty="0"/>
          </a:p>
        </p:txBody>
      </p:sp>
    </p:spTree>
    <p:extLst>
      <p:ext uri="{BB962C8B-B14F-4D97-AF65-F5344CB8AC3E}">
        <p14:creationId xmlns:p14="http://schemas.microsoft.com/office/powerpoint/2010/main" val="1819886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itchFamily="34" charset="0"/>
                <a:cs typeface="Arial" pitchFamily="34" charset="0"/>
              </a:defRPr>
            </a:lvl1pPr>
          </a:lstStyle>
          <a:p>
            <a:pPr algn="ctr">
              <a:defRPr/>
            </a:pPr>
            <a:endParaRPr lang="en-US" dirty="0"/>
          </a:p>
        </p:txBody>
      </p:sp>
      <p:sp>
        <p:nvSpPr>
          <p:cNvPr id="5" name="Rectangle 6"/>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fld id="{C7B52C5F-E2F2-4C8A-AFD1-9591801048AB}" type="slidenum">
              <a:rPr lang="x-none"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F80FD05-A2A2-49C2-965F-F8B1EF26C2B8}" type="slidenum">
              <a:rPr lang="x-none"/>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57EACED-43FC-460F-AA91-0F85D2BFC560}" type="slidenum">
              <a:rPr lang="x-none"/>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lgn="ct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A8C595A-3CE5-48A7-A55E-633D7D1DD01A}" type="slidenum">
              <a:rPr lang="x-none"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F7A7703-53B5-460B-9677-4399C5E1B4B0}" type="slidenum">
              <a:rPr lang="x-none"/>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28230822-17CC-4E98-B781-A8BB5709CDF3}" type="slidenum">
              <a:rPr lang="x-none"/>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BEDCFF82-CB55-4025-9EA7-48B41C50499F}" type="slidenum">
              <a:rPr lang="x-none"/>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a:t>Click to edit Master title style</a:t>
            </a:r>
          </a:p>
        </p:txBody>
      </p:sp>
      <p:sp>
        <p:nvSpPr>
          <p:cNvPr id="4" name="Rectangle 6"/>
          <p:cNvSpPr>
            <a:spLocks noGrp="1" noChangeArrowheads="1"/>
          </p:cNvSpPr>
          <p:nvPr>
            <p:ph type="sldNum" sz="quarter" idx="11"/>
          </p:nvPr>
        </p:nvSpPr>
        <p:spPr>
          <a:ln/>
        </p:spPr>
        <p:txBody>
          <a:bodyPr/>
          <a:lstStyle>
            <a:lvl1pPr>
              <a:defRPr/>
            </a:lvl1pPr>
          </a:lstStyle>
          <a:p>
            <a:pPr>
              <a:defRPr/>
            </a:pPr>
            <a:fld id="{D65C4E5D-DA99-460E-9E68-E8A28959880C}" type="slidenum">
              <a:rPr lang="x-none"/>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E25F947-77F5-4CA6-8472-B4B2967773ED}" type="slidenum">
              <a:rPr lang="x-none"/>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14E24EC-BF2A-41C3-A04C-BEBCAB3F3B52}" type="slidenum">
              <a:rPr lang="x-none"/>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47CF6DD7-D8BB-4A04-A265-F259B52B817E}" type="slidenum">
              <a:rPr lang="x-none"/>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Arial" pitchFamily="34" charset="0"/>
              </a:defRPr>
            </a:lvl1pPr>
          </a:lstStyle>
          <a:p>
            <a:pPr>
              <a:defRPr/>
            </a:pPr>
            <a:fld id="{4DB96C79-D440-44D4-82C0-3C5F2204A7EA}" type="slidenum">
              <a:rPr lang="x-none"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000FF"/>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5.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17.pn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customXml" Target="../ink/ink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customXml" Target="../ink/ink4.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80.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slide" Target="slide54.xml"/><Relationship Id="rId5" Type="http://schemas.openxmlformats.org/officeDocument/2006/relationships/image" Target="../media/image48.png"/><Relationship Id="rId4" Type="http://schemas.openxmlformats.org/officeDocument/2006/relationships/image" Target="../media/image47.jpeg"/></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urning money">
            <a:extLst>
              <a:ext uri="{FF2B5EF4-FFF2-40B4-BE49-F238E27FC236}">
                <a16:creationId xmlns:a16="http://schemas.microsoft.com/office/drawing/2014/main" id="{E45B32AC-A55C-348B-2183-E9CAB96A9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699" y="-625072"/>
            <a:ext cx="12254523" cy="8292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926A21-2551-2572-066D-19855B6A5116}"/>
              </a:ext>
            </a:extLst>
          </p:cNvPr>
          <p:cNvSpPr txBox="1"/>
          <p:nvPr/>
        </p:nvSpPr>
        <p:spPr bwMode="auto">
          <a:xfrm>
            <a:off x="2321481" y="3167391"/>
            <a:ext cx="2202847"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Lecture 23</a:t>
            </a:r>
          </a:p>
          <a:p>
            <a:pPr algn="ctr"/>
            <a:r>
              <a:rPr lang="en-US" sz="2800" b="1" dirty="0">
                <a:solidFill>
                  <a:srgbClr val="FFFF00"/>
                </a:solidFill>
                <a:latin typeface="Arial" panose="020B0604020202020204" pitchFamily="34" charset="0"/>
              </a:rPr>
              <a:t>Stablecoins</a:t>
            </a:r>
          </a:p>
        </p:txBody>
      </p:sp>
      <p:sp>
        <p:nvSpPr>
          <p:cNvPr id="5" name="TextBox 4">
            <a:extLst>
              <a:ext uri="{FF2B5EF4-FFF2-40B4-BE49-F238E27FC236}">
                <a16:creationId xmlns:a16="http://schemas.microsoft.com/office/drawing/2014/main" id="{F3612789-B0DE-1CAF-E521-45765AE45BA4}"/>
              </a:ext>
            </a:extLst>
          </p:cNvPr>
          <p:cNvSpPr txBox="1"/>
          <p:nvPr/>
        </p:nvSpPr>
        <p:spPr bwMode="auto">
          <a:xfrm>
            <a:off x="552564" y="585632"/>
            <a:ext cx="5740674" cy="1384995"/>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CS1951 L</a:t>
            </a:r>
          </a:p>
          <a:p>
            <a:pPr algn="ctr"/>
            <a:r>
              <a:rPr lang="en-US" sz="2800" b="1" dirty="0">
                <a:solidFill>
                  <a:srgbClr val="FFFF00"/>
                </a:solidFill>
                <a:latin typeface="Arial" panose="020B0604020202020204" pitchFamily="34" charset="0"/>
              </a:rPr>
              <a:t>Blockchains &amp; Cryptocurrencies</a:t>
            </a:r>
          </a:p>
          <a:p>
            <a:pPr algn="ctr"/>
            <a:r>
              <a:rPr lang="en-US" sz="2800" b="1" dirty="0">
                <a:solidFill>
                  <a:srgbClr val="FFFF00"/>
                </a:solidFill>
                <a:latin typeface="Arial" panose="020B0604020202020204" pitchFamily="34" charset="0"/>
              </a:rPr>
              <a:t>Fall 2025</a:t>
            </a:r>
          </a:p>
        </p:txBody>
      </p:sp>
      <p:sp>
        <p:nvSpPr>
          <p:cNvPr id="6" name="TextBox 5">
            <a:extLst>
              <a:ext uri="{FF2B5EF4-FFF2-40B4-BE49-F238E27FC236}">
                <a16:creationId xmlns:a16="http://schemas.microsoft.com/office/drawing/2014/main" id="{A584A7B7-D47C-7207-B575-5D55B0372351}"/>
              </a:ext>
            </a:extLst>
          </p:cNvPr>
          <p:cNvSpPr txBox="1"/>
          <p:nvPr/>
        </p:nvSpPr>
        <p:spPr bwMode="auto">
          <a:xfrm>
            <a:off x="1852600" y="5318261"/>
            <a:ext cx="3140603"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Maurice Herlihy</a:t>
            </a:r>
          </a:p>
          <a:p>
            <a:pPr algn="ctr"/>
            <a:r>
              <a:rPr lang="en-US" sz="2800" b="1" dirty="0">
                <a:solidFill>
                  <a:srgbClr val="FFFF00"/>
                </a:solidFill>
                <a:latin typeface="Arial" panose="020B0604020202020204" pitchFamily="34" charset="0"/>
              </a:rPr>
              <a:t>Brown University</a:t>
            </a:r>
          </a:p>
        </p:txBody>
      </p:sp>
    </p:spTree>
    <p:extLst>
      <p:ext uri="{BB962C8B-B14F-4D97-AF65-F5344CB8AC3E}">
        <p14:creationId xmlns:p14="http://schemas.microsoft.com/office/powerpoint/2010/main" val="43124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5340F-CA75-58E1-31FC-0FA0D094D46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DB8977B-EDC6-600F-97C9-7F71E74FD1BC}"/>
              </a:ext>
            </a:extLst>
          </p:cNvPr>
          <p:cNvPicPr>
            <a:picLocks noChangeAspect="1"/>
          </p:cNvPicPr>
          <p:nvPr/>
        </p:nvPicPr>
        <p:blipFill>
          <a:blip r:embed="rId2"/>
          <a:stretch>
            <a:fillRect/>
          </a:stretch>
        </p:blipFill>
        <p:spPr>
          <a:xfrm>
            <a:off x="0" y="1752600"/>
            <a:ext cx="9144000" cy="5098134"/>
          </a:xfrm>
          <a:prstGeom prst="rect">
            <a:avLst/>
          </a:prstGeom>
        </p:spPr>
      </p:pic>
      <p:sp>
        <p:nvSpPr>
          <p:cNvPr id="8" name="Rectangle 7">
            <a:extLst>
              <a:ext uri="{FF2B5EF4-FFF2-40B4-BE49-F238E27FC236}">
                <a16:creationId xmlns:a16="http://schemas.microsoft.com/office/drawing/2014/main" id="{1B935041-1229-BA62-3DBE-1C444D205152}"/>
              </a:ext>
            </a:extLst>
          </p:cNvPr>
          <p:cNvSpPr/>
          <p:nvPr/>
        </p:nvSpPr>
        <p:spPr bwMode="auto">
          <a:xfrm>
            <a:off x="4078028" y="1657350"/>
            <a:ext cx="5001677" cy="5579269"/>
          </a:xfrm>
          <a:prstGeom prst="rect">
            <a:avLst/>
          </a:prstGeom>
          <a:solidFill>
            <a:schemeClr val="bg2">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2" name="Title 1">
            <a:extLst>
              <a:ext uri="{FF2B5EF4-FFF2-40B4-BE49-F238E27FC236}">
                <a16:creationId xmlns:a16="http://schemas.microsoft.com/office/drawing/2014/main" id="{B9056296-AA9A-AC00-40C6-6E6997ED23C9}"/>
              </a:ext>
            </a:extLst>
          </p:cNvPr>
          <p:cNvSpPr>
            <a:spLocks noGrp="1"/>
          </p:cNvSpPr>
          <p:nvPr>
            <p:ph type="title"/>
          </p:nvPr>
        </p:nvSpPr>
        <p:spPr/>
        <p:txBody>
          <a:bodyPr/>
          <a:lstStyle/>
          <a:p>
            <a:r>
              <a:rPr lang="en-US" dirty="0"/>
              <a:t>Stablecoins Today</a:t>
            </a:r>
          </a:p>
        </p:txBody>
      </p:sp>
      <p:sp>
        <p:nvSpPr>
          <p:cNvPr id="3" name="Slide Number Placeholder 2">
            <a:extLst>
              <a:ext uri="{FF2B5EF4-FFF2-40B4-BE49-F238E27FC236}">
                <a16:creationId xmlns:a16="http://schemas.microsoft.com/office/drawing/2014/main" id="{FE268D96-45CA-044C-9194-46A7A07C7FD7}"/>
              </a:ext>
            </a:extLst>
          </p:cNvPr>
          <p:cNvSpPr>
            <a:spLocks noGrp="1"/>
          </p:cNvSpPr>
          <p:nvPr>
            <p:ph type="sldNum" sz="quarter" idx="11"/>
          </p:nvPr>
        </p:nvSpPr>
        <p:spPr/>
        <p:txBody>
          <a:bodyPr/>
          <a:lstStyle/>
          <a:p>
            <a:pPr>
              <a:defRPr/>
            </a:pPr>
            <a:fld id="{D65C4E5D-DA99-460E-9E68-E8A28959880C}" type="slidenum">
              <a:rPr lang="x-none" smtClean="0"/>
              <a:pPr>
                <a:defRPr/>
              </a:pPr>
              <a:t>10</a:t>
            </a:fld>
            <a:endParaRPr lang="en-US" dirty="0"/>
          </a:p>
        </p:txBody>
      </p:sp>
      <p:sp>
        <p:nvSpPr>
          <p:cNvPr id="4" name="TextBox 3">
            <a:extLst>
              <a:ext uri="{FF2B5EF4-FFF2-40B4-BE49-F238E27FC236}">
                <a16:creationId xmlns:a16="http://schemas.microsoft.com/office/drawing/2014/main" id="{A731EA7F-7EF7-5A5A-1446-5031B8BBAC1F}"/>
              </a:ext>
            </a:extLst>
          </p:cNvPr>
          <p:cNvSpPr txBox="1"/>
          <p:nvPr/>
        </p:nvSpPr>
        <p:spPr bwMode="auto">
          <a:xfrm>
            <a:off x="5178166" y="2352752"/>
            <a:ext cx="2865697"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Lots of $$$</a:t>
            </a:r>
          </a:p>
        </p:txBody>
      </p:sp>
      <p:sp>
        <p:nvSpPr>
          <p:cNvPr id="6" name="AutoShape 68">
            <a:extLst>
              <a:ext uri="{FF2B5EF4-FFF2-40B4-BE49-F238E27FC236}">
                <a16:creationId xmlns:a16="http://schemas.microsoft.com/office/drawing/2014/main" id="{EC92DE93-B44C-FEBB-E975-E4725DF6A23D}"/>
              </a:ext>
            </a:extLst>
          </p:cNvPr>
          <p:cNvSpPr>
            <a:spLocks noChangeArrowheads="1"/>
          </p:cNvSpPr>
          <p:nvPr/>
        </p:nvSpPr>
        <p:spPr bwMode="auto">
          <a:xfrm>
            <a:off x="2766667" y="1759744"/>
            <a:ext cx="1311362" cy="4826794"/>
          </a:xfrm>
          <a:prstGeom prst="wedgeRoundRectCallout">
            <a:avLst>
              <a:gd name="adj1" fmla="val 114096"/>
              <a:gd name="adj2" fmla="val -32497"/>
              <a:gd name="adj3" fmla="val 16667"/>
            </a:avLst>
          </a:prstGeom>
          <a:noFill/>
          <a:ln w="76200">
            <a:solidFill>
              <a:srgbClr val="FF0000"/>
            </a:solidFill>
            <a:miter lim="800000"/>
            <a:headEnd/>
            <a:tailEnd/>
          </a:ln>
        </p:spPr>
        <p:txBody>
          <a:bodyPr wrap="none" anchor="ctr">
            <a:noAutofit/>
          </a:bodyPr>
          <a:lstStyle/>
          <a:p>
            <a:pPr algn="ctr"/>
            <a:endParaRPr lang="en-US" sz="2800" dirty="0">
              <a:solidFill>
                <a:srgbClr val="FFFF00"/>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C06D69A2-76A2-6B2E-C65B-319489376E7D}"/>
              </a:ext>
            </a:extLst>
          </p:cNvPr>
          <p:cNvSpPr/>
          <p:nvPr/>
        </p:nvSpPr>
        <p:spPr bwMode="auto">
          <a:xfrm>
            <a:off x="-221456" y="1657350"/>
            <a:ext cx="2914650" cy="5579269"/>
          </a:xfrm>
          <a:prstGeom prst="rect">
            <a:avLst/>
          </a:prstGeom>
          <a:solidFill>
            <a:schemeClr val="bg2">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224661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2CD85-199A-3246-9D47-251CADD1822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AE6491F-EE37-A62A-93A8-8CD857950DC3}"/>
              </a:ext>
            </a:extLst>
          </p:cNvPr>
          <p:cNvPicPr>
            <a:picLocks noChangeAspect="1"/>
          </p:cNvPicPr>
          <p:nvPr/>
        </p:nvPicPr>
        <p:blipFill>
          <a:blip r:embed="rId2"/>
          <a:stretch>
            <a:fillRect/>
          </a:stretch>
        </p:blipFill>
        <p:spPr>
          <a:xfrm>
            <a:off x="0" y="1752600"/>
            <a:ext cx="9144000" cy="5098134"/>
          </a:xfrm>
          <a:prstGeom prst="rect">
            <a:avLst/>
          </a:prstGeom>
        </p:spPr>
      </p:pic>
      <p:sp>
        <p:nvSpPr>
          <p:cNvPr id="8" name="Rectangle 7">
            <a:extLst>
              <a:ext uri="{FF2B5EF4-FFF2-40B4-BE49-F238E27FC236}">
                <a16:creationId xmlns:a16="http://schemas.microsoft.com/office/drawing/2014/main" id="{053B8DB7-58B0-A1A4-8177-D07C67B48683}"/>
              </a:ext>
            </a:extLst>
          </p:cNvPr>
          <p:cNvSpPr/>
          <p:nvPr/>
        </p:nvSpPr>
        <p:spPr bwMode="auto">
          <a:xfrm>
            <a:off x="56097" y="1512033"/>
            <a:ext cx="4051560" cy="5579269"/>
          </a:xfrm>
          <a:prstGeom prst="rect">
            <a:avLst/>
          </a:prstGeom>
          <a:solidFill>
            <a:schemeClr val="bg2">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2" name="Title 1">
            <a:extLst>
              <a:ext uri="{FF2B5EF4-FFF2-40B4-BE49-F238E27FC236}">
                <a16:creationId xmlns:a16="http://schemas.microsoft.com/office/drawing/2014/main" id="{FFD3930B-94FF-3FED-7460-9567970988D4}"/>
              </a:ext>
            </a:extLst>
          </p:cNvPr>
          <p:cNvSpPr>
            <a:spLocks noGrp="1"/>
          </p:cNvSpPr>
          <p:nvPr>
            <p:ph type="title"/>
          </p:nvPr>
        </p:nvSpPr>
        <p:spPr/>
        <p:txBody>
          <a:bodyPr/>
          <a:lstStyle/>
          <a:p>
            <a:r>
              <a:rPr lang="en-US" dirty="0"/>
              <a:t>Stablecoins Today</a:t>
            </a:r>
          </a:p>
        </p:txBody>
      </p:sp>
      <p:sp>
        <p:nvSpPr>
          <p:cNvPr id="3" name="Slide Number Placeholder 2">
            <a:extLst>
              <a:ext uri="{FF2B5EF4-FFF2-40B4-BE49-F238E27FC236}">
                <a16:creationId xmlns:a16="http://schemas.microsoft.com/office/drawing/2014/main" id="{ECA58EE3-F277-75A5-6A47-5B1D6AEDD635}"/>
              </a:ext>
            </a:extLst>
          </p:cNvPr>
          <p:cNvSpPr>
            <a:spLocks noGrp="1"/>
          </p:cNvSpPr>
          <p:nvPr>
            <p:ph type="sldNum" sz="quarter" idx="11"/>
          </p:nvPr>
        </p:nvSpPr>
        <p:spPr/>
        <p:txBody>
          <a:bodyPr/>
          <a:lstStyle/>
          <a:p>
            <a:pPr>
              <a:defRPr/>
            </a:pPr>
            <a:fld id="{D65C4E5D-DA99-460E-9E68-E8A28959880C}" type="slidenum">
              <a:rPr lang="x-none" smtClean="0"/>
              <a:pPr>
                <a:defRPr/>
              </a:pPr>
              <a:t>11</a:t>
            </a:fld>
            <a:endParaRPr lang="en-US" dirty="0"/>
          </a:p>
        </p:txBody>
      </p:sp>
      <p:sp>
        <p:nvSpPr>
          <p:cNvPr id="4" name="TextBox 3">
            <a:extLst>
              <a:ext uri="{FF2B5EF4-FFF2-40B4-BE49-F238E27FC236}">
                <a16:creationId xmlns:a16="http://schemas.microsoft.com/office/drawing/2014/main" id="{4A825801-B36A-6C36-2E85-AFF57B000E1A}"/>
              </a:ext>
            </a:extLst>
          </p:cNvPr>
          <p:cNvSpPr txBox="1"/>
          <p:nvPr/>
        </p:nvSpPr>
        <p:spPr bwMode="auto">
          <a:xfrm>
            <a:off x="227547" y="2031284"/>
            <a:ext cx="2865697" cy="1384995"/>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Variety of backing schemes</a:t>
            </a:r>
          </a:p>
        </p:txBody>
      </p:sp>
      <p:sp>
        <p:nvSpPr>
          <p:cNvPr id="7" name="Rectangle 6">
            <a:extLst>
              <a:ext uri="{FF2B5EF4-FFF2-40B4-BE49-F238E27FC236}">
                <a16:creationId xmlns:a16="http://schemas.microsoft.com/office/drawing/2014/main" id="{A99180F7-2FA2-E639-9C73-7515B38F0D60}"/>
              </a:ext>
            </a:extLst>
          </p:cNvPr>
          <p:cNvSpPr/>
          <p:nvPr/>
        </p:nvSpPr>
        <p:spPr bwMode="auto">
          <a:xfrm>
            <a:off x="5797149" y="1512033"/>
            <a:ext cx="2914650" cy="5579269"/>
          </a:xfrm>
          <a:prstGeom prst="rect">
            <a:avLst/>
          </a:prstGeom>
          <a:solidFill>
            <a:schemeClr val="bg2">
              <a:alpha val="70000"/>
            </a:schemeClr>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6" name="AutoShape 68">
            <a:extLst>
              <a:ext uri="{FF2B5EF4-FFF2-40B4-BE49-F238E27FC236}">
                <a16:creationId xmlns:a16="http://schemas.microsoft.com/office/drawing/2014/main" id="{72156038-AE8B-A754-5B4A-BB770E9F2607}"/>
              </a:ext>
            </a:extLst>
          </p:cNvPr>
          <p:cNvSpPr>
            <a:spLocks noChangeArrowheads="1"/>
          </p:cNvSpPr>
          <p:nvPr/>
        </p:nvSpPr>
        <p:spPr bwMode="auto">
          <a:xfrm>
            <a:off x="4163139" y="1752600"/>
            <a:ext cx="1701879" cy="4826794"/>
          </a:xfrm>
          <a:prstGeom prst="wedgeRoundRectCallout">
            <a:avLst>
              <a:gd name="adj1" fmla="val -107602"/>
              <a:gd name="adj2" fmla="val -31609"/>
              <a:gd name="adj3" fmla="val 16667"/>
            </a:avLst>
          </a:prstGeom>
          <a:noFill/>
          <a:ln w="76200">
            <a:solidFill>
              <a:srgbClr val="FF0000"/>
            </a:solidFill>
            <a:miter lim="800000"/>
            <a:headEnd/>
            <a:tailEnd/>
          </a:ln>
        </p:spPr>
        <p:txBody>
          <a:bodyPr wrap="none" anchor="ctr">
            <a:noAutofit/>
          </a:bodyPr>
          <a:lstStyle/>
          <a:p>
            <a:pPr algn="ctr"/>
            <a:endParaRPr lang="en-US" sz="28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706300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5+ Thousand Stable Coin Royalty-Free Images, Stock Photos &amp; Pictures |  Shutterstock">
            <a:extLst>
              <a:ext uri="{FF2B5EF4-FFF2-40B4-BE49-F238E27FC236}">
                <a16:creationId xmlns:a16="http://schemas.microsoft.com/office/drawing/2014/main" id="{C63B0CB8-87FA-E032-965E-8B002D77D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04" y="798336"/>
            <a:ext cx="8681192" cy="526132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8006DA62-86B8-3DED-FCD2-68AD2B0BE3B0}"/>
              </a:ext>
            </a:extLst>
          </p:cNvPr>
          <p:cNvSpPr>
            <a:spLocks noGrp="1"/>
          </p:cNvSpPr>
          <p:nvPr>
            <p:ph type="title"/>
          </p:nvPr>
        </p:nvSpPr>
        <p:spPr/>
        <p:txBody>
          <a:bodyPr/>
          <a:lstStyle/>
          <a:p>
            <a:r>
              <a:rPr lang="en-US" dirty="0"/>
              <a:t>Definitions</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12</a:t>
            </a:fld>
            <a:endParaRPr lang="en-US" dirty="0"/>
          </a:p>
        </p:txBody>
      </p:sp>
      <p:sp>
        <p:nvSpPr>
          <p:cNvPr id="3" name="TextBox 2"/>
          <p:cNvSpPr txBox="1"/>
          <p:nvPr/>
        </p:nvSpPr>
        <p:spPr bwMode="auto">
          <a:xfrm>
            <a:off x="1450362" y="1837322"/>
            <a:ext cx="1563248"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Backing:</a:t>
            </a:r>
            <a:endParaRPr lang="en-US" sz="2800" i="1" dirty="0">
              <a:solidFill>
                <a:srgbClr val="FFFF00"/>
              </a:solidFill>
              <a:latin typeface="Arial" panose="020B0604020202020204" pitchFamily="34" charset="0"/>
              <a:cs typeface="Arial" panose="020B0604020202020204" pitchFamily="34" charset="0"/>
            </a:endParaRPr>
          </a:p>
        </p:txBody>
      </p:sp>
      <p:sp>
        <p:nvSpPr>
          <p:cNvPr id="4" name="TextBox 3"/>
          <p:cNvSpPr txBox="1"/>
          <p:nvPr/>
        </p:nvSpPr>
        <p:spPr bwMode="auto">
          <a:xfrm>
            <a:off x="1450362" y="3809641"/>
            <a:ext cx="923651"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Peg:</a:t>
            </a:r>
          </a:p>
        </p:txBody>
      </p:sp>
      <p:sp>
        <p:nvSpPr>
          <p:cNvPr id="5" name="TextBox 3"/>
          <p:cNvSpPr txBox="1"/>
          <p:nvPr/>
        </p:nvSpPr>
        <p:spPr bwMode="auto">
          <a:xfrm>
            <a:off x="2058481" y="2608038"/>
            <a:ext cx="4711508" cy="954107"/>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dirty="0">
                <a:solidFill>
                  <a:srgbClr val="FFFF00"/>
                </a:solidFill>
                <a:latin typeface="Arial" panose="020B0604020202020204" pitchFamily="34" charset="0"/>
                <a:cs typeface="Arial" panose="020B0604020202020204" pitchFamily="34" charset="0"/>
              </a:rPr>
              <a:t>What kind of assets support the coin’s value?</a:t>
            </a:r>
          </a:p>
        </p:txBody>
      </p:sp>
      <p:sp>
        <p:nvSpPr>
          <p:cNvPr id="7" name="TextBox 6"/>
          <p:cNvSpPr txBox="1"/>
          <p:nvPr/>
        </p:nvSpPr>
        <p:spPr bwMode="auto">
          <a:xfrm>
            <a:off x="2058481" y="4580356"/>
            <a:ext cx="4338169"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dirty="0">
                <a:solidFill>
                  <a:srgbClr val="FFFF00"/>
                </a:solidFill>
                <a:latin typeface="Arial" panose="020B0604020202020204" pitchFamily="34" charset="0"/>
                <a:cs typeface="Arial" panose="020B0604020202020204" pitchFamily="34" charset="0"/>
              </a:rPr>
              <a:t>The coin’s target value (e.g., ≈ $1)</a:t>
            </a:r>
          </a:p>
        </p:txBody>
      </p:sp>
    </p:spTree>
    <p:extLst>
      <p:ext uri="{BB962C8B-B14F-4D97-AF65-F5344CB8AC3E}">
        <p14:creationId xmlns:p14="http://schemas.microsoft.com/office/powerpoint/2010/main" val="22390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DC91381-05A8-8270-4352-CA38FD3FA364}"/>
              </a:ext>
            </a:extLst>
          </p:cNvPr>
          <p:cNvSpPr>
            <a:spLocks noGrp="1"/>
          </p:cNvSpPr>
          <p:nvPr>
            <p:ph type="title"/>
          </p:nvPr>
        </p:nvSpPr>
        <p:spPr/>
        <p:txBody>
          <a:bodyPr/>
          <a:lstStyle/>
          <a:p>
            <a:r>
              <a:rPr lang="en-US" dirty="0"/>
              <a:t>Kinds of Stablecoin Backing</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13</a:t>
            </a:fld>
            <a:endParaRPr lang="en-US" dirty="0"/>
          </a:p>
        </p:txBody>
      </p:sp>
      <p:sp>
        <p:nvSpPr>
          <p:cNvPr id="3" name="TextBox 2"/>
          <p:cNvSpPr txBox="1"/>
          <p:nvPr/>
        </p:nvSpPr>
        <p:spPr bwMode="auto">
          <a:xfrm>
            <a:off x="890140" y="1840090"/>
            <a:ext cx="4764446"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Fiat or other real-world asset</a:t>
            </a:r>
            <a:endParaRPr lang="en-US" sz="2800" i="1" dirty="0">
              <a:solidFill>
                <a:srgbClr val="FFFF00"/>
              </a:solidFill>
              <a:latin typeface="Arial" panose="020B0604020202020204" pitchFamily="34" charset="0"/>
              <a:cs typeface="Arial" panose="020B0604020202020204" pitchFamily="34" charset="0"/>
            </a:endParaRPr>
          </a:p>
        </p:txBody>
      </p:sp>
      <p:sp>
        <p:nvSpPr>
          <p:cNvPr id="4" name="TextBox 3"/>
          <p:cNvSpPr txBox="1"/>
          <p:nvPr/>
        </p:nvSpPr>
        <p:spPr bwMode="auto">
          <a:xfrm>
            <a:off x="890140" y="3429000"/>
            <a:ext cx="538160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Overcollateralized crypto assets</a:t>
            </a:r>
          </a:p>
        </p:txBody>
      </p:sp>
      <p:sp>
        <p:nvSpPr>
          <p:cNvPr id="5" name="TextBox 3"/>
          <p:cNvSpPr txBox="1"/>
          <p:nvPr/>
        </p:nvSpPr>
        <p:spPr bwMode="auto">
          <a:xfrm>
            <a:off x="1733102" y="2634545"/>
            <a:ext cx="2897203"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USDT, USDC, …</a:t>
            </a:r>
          </a:p>
        </p:txBody>
      </p:sp>
      <p:sp>
        <p:nvSpPr>
          <p:cNvPr id="7" name="TextBox 6"/>
          <p:cNvSpPr txBox="1"/>
          <p:nvPr/>
        </p:nvSpPr>
        <p:spPr bwMode="auto">
          <a:xfrm>
            <a:off x="1733102" y="4223455"/>
            <a:ext cx="1340432"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DAI, …</a:t>
            </a:r>
          </a:p>
        </p:txBody>
      </p:sp>
      <p:sp>
        <p:nvSpPr>
          <p:cNvPr id="8" name="TextBox 7"/>
          <p:cNvSpPr txBox="1"/>
          <p:nvPr/>
        </p:nvSpPr>
        <p:spPr bwMode="auto">
          <a:xfrm>
            <a:off x="890140" y="5017910"/>
            <a:ext cx="1964000"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Algorithmic</a:t>
            </a:r>
          </a:p>
        </p:txBody>
      </p:sp>
      <p:sp>
        <p:nvSpPr>
          <p:cNvPr id="14" name="TextBox 13">
            <a:extLst>
              <a:ext uri="{FF2B5EF4-FFF2-40B4-BE49-F238E27FC236}">
                <a16:creationId xmlns:a16="http://schemas.microsoft.com/office/drawing/2014/main" id="{D3AEAF0A-6722-302E-C535-E843A33039B4}"/>
              </a:ext>
            </a:extLst>
          </p:cNvPr>
          <p:cNvSpPr txBox="1"/>
          <p:nvPr/>
        </p:nvSpPr>
        <p:spPr bwMode="auto">
          <a:xfrm>
            <a:off x="1733102" y="5812364"/>
            <a:ext cx="4169476"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Terra/Luna, Iron/Titan, …</a:t>
            </a:r>
          </a:p>
        </p:txBody>
      </p:sp>
    </p:spTree>
    <p:extLst>
      <p:ext uri="{BB962C8B-B14F-4D97-AF65-F5344CB8AC3E}">
        <p14:creationId xmlns:p14="http://schemas.microsoft.com/office/powerpoint/2010/main" val="8969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96373-7B76-781E-264F-D5283A19CD0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B0309F7-C324-4885-219B-C9C347D5FD57}"/>
              </a:ext>
            </a:extLst>
          </p:cNvPr>
          <p:cNvSpPr>
            <a:spLocks noGrp="1"/>
          </p:cNvSpPr>
          <p:nvPr>
            <p:ph type="title"/>
          </p:nvPr>
        </p:nvSpPr>
        <p:spPr/>
        <p:txBody>
          <a:bodyPr/>
          <a:lstStyle/>
          <a:p>
            <a:r>
              <a:rPr lang="en-US" dirty="0"/>
              <a:t>Kinds of Stablecoin Backing</a:t>
            </a:r>
          </a:p>
        </p:txBody>
      </p:sp>
      <p:sp>
        <p:nvSpPr>
          <p:cNvPr id="2" name="Slide Number Placeholder 1">
            <a:extLst>
              <a:ext uri="{FF2B5EF4-FFF2-40B4-BE49-F238E27FC236}">
                <a16:creationId xmlns:a16="http://schemas.microsoft.com/office/drawing/2014/main" id="{77D81D6A-9F12-31FC-77D3-085813DC4466}"/>
              </a:ext>
            </a:extLst>
          </p:cNvPr>
          <p:cNvSpPr>
            <a:spLocks noGrp="1"/>
          </p:cNvSpPr>
          <p:nvPr>
            <p:ph type="sldNum" sz="quarter" idx="11"/>
          </p:nvPr>
        </p:nvSpPr>
        <p:spPr/>
        <p:txBody>
          <a:bodyPr/>
          <a:lstStyle/>
          <a:p>
            <a:pPr>
              <a:defRPr/>
            </a:pPr>
            <a:fld id="{FE25F947-77F5-4CA6-8472-B4B2967773ED}" type="slidenum">
              <a:rPr lang="x-none" smtClean="0"/>
              <a:pPr>
                <a:defRPr/>
              </a:pPr>
              <a:t>14</a:t>
            </a:fld>
            <a:endParaRPr lang="en-US" dirty="0"/>
          </a:p>
        </p:txBody>
      </p:sp>
      <p:sp>
        <p:nvSpPr>
          <p:cNvPr id="3" name="TextBox 2">
            <a:extLst>
              <a:ext uri="{FF2B5EF4-FFF2-40B4-BE49-F238E27FC236}">
                <a16:creationId xmlns:a16="http://schemas.microsoft.com/office/drawing/2014/main" id="{BC1A3223-6CAD-0BE1-B12E-DA118D43B25B}"/>
              </a:ext>
            </a:extLst>
          </p:cNvPr>
          <p:cNvSpPr txBox="1"/>
          <p:nvPr/>
        </p:nvSpPr>
        <p:spPr bwMode="auto">
          <a:xfrm>
            <a:off x="890140" y="1840090"/>
            <a:ext cx="4764446"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Fiat or other real-world asset</a:t>
            </a:r>
            <a:endParaRPr lang="en-US" sz="2800" i="1" dirty="0">
              <a:solidFill>
                <a:srgbClr val="FFFF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9658F62-99A6-CE8F-378C-35BCE0324856}"/>
              </a:ext>
            </a:extLst>
          </p:cNvPr>
          <p:cNvSpPr txBox="1"/>
          <p:nvPr/>
        </p:nvSpPr>
        <p:spPr bwMode="auto">
          <a:xfrm>
            <a:off x="890140" y="3429000"/>
            <a:ext cx="538160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tx1">
                    <a:lumMod val="50000"/>
                  </a:schemeClr>
                </a:solidFill>
                <a:latin typeface="Arial" panose="020B0604020202020204" pitchFamily="34" charset="0"/>
                <a:cs typeface="Arial" panose="020B0604020202020204" pitchFamily="34" charset="0"/>
              </a:rPr>
              <a:t>Overcollateralized crypto assets</a:t>
            </a:r>
          </a:p>
        </p:txBody>
      </p:sp>
      <p:sp>
        <p:nvSpPr>
          <p:cNvPr id="5" name="TextBox 3">
            <a:extLst>
              <a:ext uri="{FF2B5EF4-FFF2-40B4-BE49-F238E27FC236}">
                <a16:creationId xmlns:a16="http://schemas.microsoft.com/office/drawing/2014/main" id="{AAAC052F-8E6F-CFF7-81CF-D24BA852D5A3}"/>
              </a:ext>
            </a:extLst>
          </p:cNvPr>
          <p:cNvSpPr txBox="1"/>
          <p:nvPr/>
        </p:nvSpPr>
        <p:spPr bwMode="auto">
          <a:xfrm>
            <a:off x="1733102" y="2634545"/>
            <a:ext cx="2897203"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USDT, USDC, …</a:t>
            </a:r>
          </a:p>
        </p:txBody>
      </p:sp>
      <p:sp>
        <p:nvSpPr>
          <p:cNvPr id="7" name="TextBox 6">
            <a:extLst>
              <a:ext uri="{FF2B5EF4-FFF2-40B4-BE49-F238E27FC236}">
                <a16:creationId xmlns:a16="http://schemas.microsoft.com/office/drawing/2014/main" id="{53215695-2217-B8F8-3BE7-BB5096C47E8E}"/>
              </a:ext>
            </a:extLst>
          </p:cNvPr>
          <p:cNvSpPr txBox="1"/>
          <p:nvPr/>
        </p:nvSpPr>
        <p:spPr bwMode="auto">
          <a:xfrm>
            <a:off x="1733102" y="4223455"/>
            <a:ext cx="134043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tx1">
                    <a:lumMod val="50000"/>
                  </a:schemeClr>
                </a:solidFill>
                <a:latin typeface="Arial" panose="020B0604020202020204" pitchFamily="34" charset="0"/>
                <a:cs typeface="Arial" panose="020B0604020202020204" pitchFamily="34" charset="0"/>
              </a:rPr>
              <a:t>DAI, …</a:t>
            </a:r>
          </a:p>
        </p:txBody>
      </p:sp>
      <p:sp>
        <p:nvSpPr>
          <p:cNvPr id="8" name="TextBox 7">
            <a:extLst>
              <a:ext uri="{FF2B5EF4-FFF2-40B4-BE49-F238E27FC236}">
                <a16:creationId xmlns:a16="http://schemas.microsoft.com/office/drawing/2014/main" id="{8BA1A911-1BE4-C3E6-CDD3-B8C21B4D9468}"/>
              </a:ext>
            </a:extLst>
          </p:cNvPr>
          <p:cNvSpPr txBox="1"/>
          <p:nvPr/>
        </p:nvSpPr>
        <p:spPr bwMode="auto">
          <a:xfrm>
            <a:off x="890140" y="5017910"/>
            <a:ext cx="1964000"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tx1">
                    <a:lumMod val="50000"/>
                  </a:schemeClr>
                </a:solidFill>
                <a:latin typeface="Arial" panose="020B0604020202020204" pitchFamily="34" charset="0"/>
                <a:cs typeface="Arial" panose="020B0604020202020204" pitchFamily="34" charset="0"/>
              </a:rPr>
              <a:t>Algorithmic</a:t>
            </a:r>
          </a:p>
        </p:txBody>
      </p:sp>
      <p:sp>
        <p:nvSpPr>
          <p:cNvPr id="14" name="TextBox 13">
            <a:extLst>
              <a:ext uri="{FF2B5EF4-FFF2-40B4-BE49-F238E27FC236}">
                <a16:creationId xmlns:a16="http://schemas.microsoft.com/office/drawing/2014/main" id="{4DAE7008-C5F5-BEC1-5F90-54B40FB5F588}"/>
              </a:ext>
            </a:extLst>
          </p:cNvPr>
          <p:cNvSpPr txBox="1"/>
          <p:nvPr/>
        </p:nvSpPr>
        <p:spPr bwMode="auto">
          <a:xfrm>
            <a:off x="1733102" y="5812364"/>
            <a:ext cx="4169476"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tx1">
                    <a:lumMod val="50000"/>
                  </a:schemeClr>
                </a:solidFill>
                <a:latin typeface="Arial" panose="020B0604020202020204" pitchFamily="34" charset="0"/>
                <a:cs typeface="Arial" panose="020B0604020202020204" pitchFamily="34" charset="0"/>
              </a:rPr>
              <a:t>Terra/Luna, Iron/Titan, …</a:t>
            </a:r>
          </a:p>
        </p:txBody>
      </p:sp>
    </p:spTree>
    <p:extLst>
      <p:ext uri="{BB962C8B-B14F-4D97-AF65-F5344CB8AC3E}">
        <p14:creationId xmlns:p14="http://schemas.microsoft.com/office/powerpoint/2010/main" val="749629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776B1-C816-7F99-0314-42C890D736E2}"/>
              </a:ext>
            </a:extLst>
          </p:cNvPr>
          <p:cNvSpPr>
            <a:spLocks noGrp="1"/>
          </p:cNvSpPr>
          <p:nvPr>
            <p:ph type="title"/>
          </p:nvPr>
        </p:nvSpPr>
        <p:spPr/>
        <p:txBody>
          <a:bodyPr/>
          <a:lstStyle/>
          <a:p>
            <a:r>
              <a:rPr lang="en-US" dirty="0"/>
              <a:t>Fiat-Backed</a:t>
            </a:r>
          </a:p>
        </p:txBody>
      </p:sp>
      <p:sp>
        <p:nvSpPr>
          <p:cNvPr id="3" name="Slide Number Placeholder 2">
            <a:extLst>
              <a:ext uri="{FF2B5EF4-FFF2-40B4-BE49-F238E27FC236}">
                <a16:creationId xmlns:a16="http://schemas.microsoft.com/office/drawing/2014/main" id="{588FCC07-2016-A609-AEC3-2EFD1DFCA246}"/>
              </a:ext>
            </a:extLst>
          </p:cNvPr>
          <p:cNvSpPr>
            <a:spLocks noGrp="1"/>
          </p:cNvSpPr>
          <p:nvPr>
            <p:ph type="sldNum" sz="quarter" idx="11"/>
          </p:nvPr>
        </p:nvSpPr>
        <p:spPr/>
        <p:txBody>
          <a:bodyPr/>
          <a:lstStyle/>
          <a:p>
            <a:pPr>
              <a:defRPr/>
            </a:pPr>
            <a:fld id="{D65C4E5D-DA99-460E-9E68-E8A28959880C}" type="slidenum">
              <a:rPr lang="x-none" smtClean="0"/>
              <a:pPr>
                <a:defRPr/>
              </a:pPr>
              <a:t>15</a:t>
            </a:fld>
            <a:endParaRPr lang="en-US" dirty="0"/>
          </a:p>
        </p:txBody>
      </p:sp>
      <p:pic>
        <p:nvPicPr>
          <p:cNvPr id="4" name="Picture 18" descr="http://www.clker.com/cliparts/J/H/a/O/Z/2/pink-hat-red-2-md.png">
            <a:extLst>
              <a:ext uri="{FF2B5EF4-FFF2-40B4-BE49-F238E27FC236}">
                <a16:creationId xmlns:a16="http://schemas.microsoft.com/office/drawing/2014/main" id="{42E27B4E-8568-1999-8935-7ABA15CEB6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831" y="1752600"/>
            <a:ext cx="2317750" cy="15813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hite money bag icon - Free white money bag icons">
            <a:extLst>
              <a:ext uri="{FF2B5EF4-FFF2-40B4-BE49-F238E27FC236}">
                <a16:creationId xmlns:a16="http://schemas.microsoft.com/office/drawing/2014/main" id="{52FCB1D5-4045-AE92-DECC-640216B29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137" y="2007489"/>
            <a:ext cx="1071563" cy="1071563"/>
          </a:xfrm>
          <a:prstGeom prst="rect">
            <a:avLst/>
          </a:prstGeom>
          <a:solidFill>
            <a:srgbClr val="FF0000"/>
          </a:solidFill>
        </p:spPr>
      </p:pic>
      <p:sp>
        <p:nvSpPr>
          <p:cNvPr id="6" name="Speech Bubble: Rectangle with Corners Rounded 5">
            <a:extLst>
              <a:ext uri="{FF2B5EF4-FFF2-40B4-BE49-F238E27FC236}">
                <a16:creationId xmlns:a16="http://schemas.microsoft.com/office/drawing/2014/main" id="{6EA67D51-938D-2034-281B-67E501F330CE}"/>
              </a:ext>
            </a:extLst>
          </p:cNvPr>
          <p:cNvSpPr/>
          <p:nvPr/>
        </p:nvSpPr>
        <p:spPr bwMode="auto">
          <a:xfrm>
            <a:off x="156410" y="1244553"/>
            <a:ext cx="2743954" cy="1328023"/>
          </a:xfrm>
          <a:prstGeom prst="wedgeRoundRectCallout">
            <a:avLst>
              <a:gd name="adj1" fmla="val 65242"/>
              <a:gd name="adj2" fmla="val 20023"/>
              <a:gd name="adj3" fmla="val 16667"/>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have $100 locked up somewhere!</a:t>
            </a:r>
          </a:p>
        </p:txBody>
      </p:sp>
      <p:sp>
        <p:nvSpPr>
          <p:cNvPr id="7" name="Speech Bubble: Rectangle with Corners Rounded 6">
            <a:extLst>
              <a:ext uri="{FF2B5EF4-FFF2-40B4-BE49-F238E27FC236}">
                <a16:creationId xmlns:a16="http://schemas.microsoft.com/office/drawing/2014/main" id="{E98FFF11-D644-2DDE-7AB2-D7C50CC3C2EC}"/>
              </a:ext>
            </a:extLst>
          </p:cNvPr>
          <p:cNvSpPr/>
          <p:nvPr/>
        </p:nvSpPr>
        <p:spPr bwMode="auto">
          <a:xfrm>
            <a:off x="190144" y="3333942"/>
            <a:ext cx="2743954" cy="1328023"/>
          </a:xfrm>
          <a:prstGeom prst="wedgeRoundRectCallout">
            <a:avLst>
              <a:gd name="adj1" fmla="val 50923"/>
              <a:gd name="adj2" fmla="val -87024"/>
              <a:gd name="adj3" fmla="val 16667"/>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will now issue $100 worth of stablecoins!</a:t>
            </a:r>
          </a:p>
        </p:txBody>
      </p:sp>
      <p:grpSp>
        <p:nvGrpSpPr>
          <p:cNvPr id="8" name="Group 7">
            <a:extLst>
              <a:ext uri="{FF2B5EF4-FFF2-40B4-BE49-F238E27FC236}">
                <a16:creationId xmlns:a16="http://schemas.microsoft.com/office/drawing/2014/main" id="{A576F577-C6E0-4E6D-5823-66E0C0DEA98C}"/>
              </a:ext>
            </a:extLst>
          </p:cNvPr>
          <p:cNvGrpSpPr/>
          <p:nvPr/>
        </p:nvGrpSpPr>
        <p:grpSpPr>
          <a:xfrm>
            <a:off x="5617455" y="3492176"/>
            <a:ext cx="1633363" cy="813123"/>
            <a:chOff x="3777517" y="1253250"/>
            <a:chExt cx="2947366" cy="1450500"/>
          </a:xfrm>
        </p:grpSpPr>
        <p:pic>
          <p:nvPicPr>
            <p:cNvPr id="9" name="Picture 8" descr="Silver French franc coin on a black background Stock Photo by wirestock">
              <a:extLst>
                <a:ext uri="{FF2B5EF4-FFF2-40B4-BE49-F238E27FC236}">
                  <a16:creationId xmlns:a16="http://schemas.microsoft.com/office/drawing/2014/main" id="{5E04BB09-A101-7010-8C1D-9DE532A501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7517" y="1253250"/>
              <a:ext cx="1561669" cy="1450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ilver French franc coin on a black background Stock Photo by wirestock">
              <a:extLst>
                <a:ext uri="{FF2B5EF4-FFF2-40B4-BE49-F238E27FC236}">
                  <a16:creationId xmlns:a16="http://schemas.microsoft.com/office/drawing/2014/main" id="{B3319DB0-94C5-F026-CF9B-2004CC9FD3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3214" y="1253250"/>
              <a:ext cx="1561669" cy="1450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61DCD641-31EF-E348-BCB5-FD586E399322}"/>
              </a:ext>
            </a:extLst>
          </p:cNvPr>
          <p:cNvGrpSpPr/>
          <p:nvPr/>
        </p:nvGrpSpPr>
        <p:grpSpPr>
          <a:xfrm>
            <a:off x="7320493" y="3492176"/>
            <a:ext cx="1633363" cy="813123"/>
            <a:chOff x="3777517" y="1253250"/>
            <a:chExt cx="2947366" cy="1450500"/>
          </a:xfrm>
        </p:grpSpPr>
        <p:pic>
          <p:nvPicPr>
            <p:cNvPr id="12" name="Picture 11" descr="Silver French franc coin on a black background Stock Photo by wirestock">
              <a:extLst>
                <a:ext uri="{FF2B5EF4-FFF2-40B4-BE49-F238E27FC236}">
                  <a16:creationId xmlns:a16="http://schemas.microsoft.com/office/drawing/2014/main" id="{186F34EF-02F3-4559-0177-F9ACCA03DF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7517" y="1253250"/>
              <a:ext cx="1561669" cy="1450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ilver French franc coin on a black background Stock Photo by wirestock">
              <a:extLst>
                <a:ext uri="{FF2B5EF4-FFF2-40B4-BE49-F238E27FC236}">
                  <a16:creationId xmlns:a16="http://schemas.microsoft.com/office/drawing/2014/main" id="{51EA6ED6-23A8-D54C-13E2-55449CD667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3214" y="1253250"/>
              <a:ext cx="1561669" cy="1450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E2D656AA-A573-7035-4DD9-C0E4C55C6011}"/>
              </a:ext>
            </a:extLst>
          </p:cNvPr>
          <p:cNvGrpSpPr/>
          <p:nvPr/>
        </p:nvGrpSpPr>
        <p:grpSpPr>
          <a:xfrm>
            <a:off x="3950493" y="3492176"/>
            <a:ext cx="1633363" cy="813123"/>
            <a:chOff x="3777517" y="1253250"/>
            <a:chExt cx="2947366" cy="1450500"/>
          </a:xfrm>
        </p:grpSpPr>
        <p:pic>
          <p:nvPicPr>
            <p:cNvPr id="15" name="Picture 14" descr="Silver French franc coin on a black background Stock Photo by wirestock">
              <a:extLst>
                <a:ext uri="{FF2B5EF4-FFF2-40B4-BE49-F238E27FC236}">
                  <a16:creationId xmlns:a16="http://schemas.microsoft.com/office/drawing/2014/main" id="{06FC8812-C1C8-8C64-C2D3-D28F7443F9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7517" y="1253250"/>
              <a:ext cx="1561669" cy="1450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Silver French franc coin on a black background Stock Photo by wirestock">
              <a:extLst>
                <a:ext uri="{FF2B5EF4-FFF2-40B4-BE49-F238E27FC236}">
                  <a16:creationId xmlns:a16="http://schemas.microsoft.com/office/drawing/2014/main" id="{883941D3-2B4B-8698-B2FE-6A77F9D957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3214" y="1253250"/>
              <a:ext cx="1561669" cy="14505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6218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2642B-ACE8-710A-F318-7DF4B42A17B3}"/>
              </a:ext>
            </a:extLst>
          </p:cNvPr>
          <p:cNvSpPr>
            <a:spLocks noGrp="1"/>
          </p:cNvSpPr>
          <p:nvPr>
            <p:ph type="title"/>
          </p:nvPr>
        </p:nvSpPr>
        <p:spPr/>
        <p:txBody>
          <a:bodyPr/>
          <a:lstStyle/>
          <a:p>
            <a:r>
              <a:rPr lang="en-US" dirty="0"/>
              <a:t>Fiat-Backed</a:t>
            </a:r>
          </a:p>
        </p:txBody>
      </p:sp>
      <p:sp>
        <p:nvSpPr>
          <p:cNvPr id="3" name="Slide Number Placeholder 2">
            <a:extLst>
              <a:ext uri="{FF2B5EF4-FFF2-40B4-BE49-F238E27FC236}">
                <a16:creationId xmlns:a16="http://schemas.microsoft.com/office/drawing/2014/main" id="{4B35FFE2-132D-0F37-01FD-5457E0E93CA6}"/>
              </a:ext>
            </a:extLst>
          </p:cNvPr>
          <p:cNvSpPr>
            <a:spLocks noGrp="1"/>
          </p:cNvSpPr>
          <p:nvPr>
            <p:ph type="sldNum" sz="quarter" idx="11"/>
          </p:nvPr>
        </p:nvSpPr>
        <p:spPr/>
        <p:txBody>
          <a:bodyPr/>
          <a:lstStyle/>
          <a:p>
            <a:pPr>
              <a:defRPr/>
            </a:pPr>
            <a:fld id="{D65C4E5D-DA99-460E-9E68-E8A28959880C}" type="slidenum">
              <a:rPr lang="x-none" smtClean="0"/>
              <a:pPr>
                <a:defRPr/>
              </a:pPr>
              <a:t>16</a:t>
            </a:fld>
            <a:endParaRPr lang="en-US" dirty="0"/>
          </a:p>
        </p:txBody>
      </p:sp>
      <p:pic>
        <p:nvPicPr>
          <p:cNvPr id="5" name="Picture 18" descr="http://www.clker.com/cliparts/J/H/a/O/Z/2/pink-hat-red-2-md.png">
            <a:extLst>
              <a:ext uri="{FF2B5EF4-FFF2-40B4-BE49-F238E27FC236}">
                <a16:creationId xmlns:a16="http://schemas.microsoft.com/office/drawing/2014/main" id="{B327635F-1B9B-2A19-A7D4-E611498062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88" y="1600200"/>
            <a:ext cx="1473130" cy="1005079"/>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174069E7-5FC8-E7F3-A7B9-A6F67DCDDB02}"/>
              </a:ext>
            </a:extLst>
          </p:cNvPr>
          <p:cNvGrpSpPr/>
          <p:nvPr/>
        </p:nvGrpSpPr>
        <p:grpSpPr>
          <a:xfrm>
            <a:off x="1066395" y="3389260"/>
            <a:ext cx="7011211" cy="1716141"/>
            <a:chOff x="1484295" y="3389260"/>
            <a:chExt cx="7011211" cy="1716141"/>
          </a:xfrm>
        </p:grpSpPr>
        <p:pic>
          <p:nvPicPr>
            <p:cNvPr id="6" name="Picture 28" descr="Image result for blue fedora clipart">
              <a:extLst>
                <a:ext uri="{FF2B5EF4-FFF2-40B4-BE49-F238E27FC236}">
                  <a16:creationId xmlns:a16="http://schemas.microsoft.com/office/drawing/2014/main" id="{DA12DB40-6FDD-2264-C8D0-DE1B071A1F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295" y="3455432"/>
              <a:ext cx="2317750" cy="15837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2" descr="alt=">
              <a:extLst>
                <a:ext uri="{FF2B5EF4-FFF2-40B4-BE49-F238E27FC236}">
                  <a16:creationId xmlns:a16="http://schemas.microsoft.com/office/drawing/2014/main" id="{7004DAAB-3227-6FE3-58CA-D36835FCB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081" y="3389260"/>
              <a:ext cx="2511425" cy="1716141"/>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descr="White money bag icon - Free white money bag icons">
            <a:extLst>
              <a:ext uri="{FF2B5EF4-FFF2-40B4-BE49-F238E27FC236}">
                <a16:creationId xmlns:a16="http://schemas.microsoft.com/office/drawing/2014/main" id="{E92EADA5-7FCC-2C79-64AD-98BFB18FD8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2635" y="1752600"/>
            <a:ext cx="681071" cy="681071"/>
          </a:xfrm>
          <a:prstGeom prst="rect">
            <a:avLst/>
          </a:prstGeom>
          <a:solidFill>
            <a:srgbClr val="FF0000"/>
          </a:solidFill>
        </p:spPr>
      </p:pic>
      <p:grpSp>
        <p:nvGrpSpPr>
          <p:cNvPr id="22" name="Group 21">
            <a:extLst>
              <a:ext uri="{FF2B5EF4-FFF2-40B4-BE49-F238E27FC236}">
                <a16:creationId xmlns:a16="http://schemas.microsoft.com/office/drawing/2014/main" id="{3EBE8AFC-AA72-FAD2-EB2A-5191B399FFFA}"/>
              </a:ext>
            </a:extLst>
          </p:cNvPr>
          <p:cNvGrpSpPr/>
          <p:nvPr/>
        </p:nvGrpSpPr>
        <p:grpSpPr>
          <a:xfrm>
            <a:off x="3512344" y="2695113"/>
            <a:ext cx="2119312" cy="3334530"/>
            <a:chOff x="3890223" y="2695113"/>
            <a:chExt cx="2119312" cy="3334530"/>
          </a:xfrm>
        </p:grpSpPr>
        <p:grpSp>
          <p:nvGrpSpPr>
            <p:cNvPr id="20" name="Group 19">
              <a:extLst>
                <a:ext uri="{FF2B5EF4-FFF2-40B4-BE49-F238E27FC236}">
                  <a16:creationId xmlns:a16="http://schemas.microsoft.com/office/drawing/2014/main" id="{AAD9BD21-1EF8-AD8E-274F-BE41A3DC572F}"/>
                </a:ext>
              </a:extLst>
            </p:cNvPr>
            <p:cNvGrpSpPr/>
            <p:nvPr/>
          </p:nvGrpSpPr>
          <p:grpSpPr>
            <a:xfrm>
              <a:off x="3890223" y="2695113"/>
              <a:ext cx="2119312" cy="1716141"/>
              <a:chOff x="3864769" y="3154335"/>
              <a:chExt cx="2119312" cy="1716141"/>
            </a:xfrm>
          </p:grpSpPr>
          <p:grpSp>
            <p:nvGrpSpPr>
              <p:cNvPr id="12" name="Group 11">
                <a:extLst>
                  <a:ext uri="{FF2B5EF4-FFF2-40B4-BE49-F238E27FC236}">
                    <a16:creationId xmlns:a16="http://schemas.microsoft.com/office/drawing/2014/main" id="{0B2E61E2-7776-5B8A-D637-CE6C7C066280}"/>
                  </a:ext>
                </a:extLst>
              </p:cNvPr>
              <p:cNvGrpSpPr/>
              <p:nvPr/>
            </p:nvGrpSpPr>
            <p:grpSpPr>
              <a:xfrm>
                <a:off x="4172038" y="3637851"/>
                <a:ext cx="1504775" cy="749109"/>
                <a:chOff x="3777517" y="1253250"/>
                <a:chExt cx="2947366" cy="1450500"/>
              </a:xfrm>
            </p:grpSpPr>
            <p:pic>
              <p:nvPicPr>
                <p:cNvPr id="13" name="Picture 12" descr="Silver French franc coin on a black background Stock Photo by wirestock">
                  <a:extLst>
                    <a:ext uri="{FF2B5EF4-FFF2-40B4-BE49-F238E27FC236}">
                      <a16:creationId xmlns:a16="http://schemas.microsoft.com/office/drawing/2014/main" id="{527A5C6C-084E-DD64-9D6E-3A2BC6693A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7517" y="1253250"/>
                  <a:ext cx="1561669" cy="1450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Silver French franc coin on a black background Stock Photo by wirestock">
                  <a:extLst>
                    <a:ext uri="{FF2B5EF4-FFF2-40B4-BE49-F238E27FC236}">
                      <a16:creationId xmlns:a16="http://schemas.microsoft.com/office/drawing/2014/main" id="{F8052EDB-2499-17B9-ADF8-3AD4E4B5606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63214" y="1253250"/>
                  <a:ext cx="1561669" cy="145050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Arrow: Right 10">
                <a:extLst>
                  <a:ext uri="{FF2B5EF4-FFF2-40B4-BE49-F238E27FC236}">
                    <a16:creationId xmlns:a16="http://schemas.microsoft.com/office/drawing/2014/main" id="{734BE537-EFFE-C96D-71B2-86706F2A955C}"/>
                  </a:ext>
                </a:extLst>
              </p:cNvPr>
              <p:cNvSpPr/>
              <p:nvPr/>
            </p:nvSpPr>
            <p:spPr bwMode="auto">
              <a:xfrm>
                <a:off x="3864769" y="3154335"/>
                <a:ext cx="2119312" cy="1716141"/>
              </a:xfrm>
              <a:prstGeom prst="rightArrow">
                <a:avLst/>
              </a:prstGeom>
              <a:no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19" name="Group 18">
              <a:extLst>
                <a:ext uri="{FF2B5EF4-FFF2-40B4-BE49-F238E27FC236}">
                  <a16:creationId xmlns:a16="http://schemas.microsoft.com/office/drawing/2014/main" id="{3A0AC09D-AAA1-F016-629E-2AA75FE0DCA3}"/>
                </a:ext>
              </a:extLst>
            </p:cNvPr>
            <p:cNvGrpSpPr/>
            <p:nvPr/>
          </p:nvGrpSpPr>
          <p:grpSpPr>
            <a:xfrm>
              <a:off x="3890223" y="4313502"/>
              <a:ext cx="2119312" cy="1716141"/>
              <a:chOff x="3931444" y="5027566"/>
              <a:chExt cx="2119312" cy="1716141"/>
            </a:xfrm>
          </p:grpSpPr>
          <p:sp>
            <p:nvSpPr>
              <p:cNvPr id="15" name="Arrow: Right 14">
                <a:extLst>
                  <a:ext uri="{FF2B5EF4-FFF2-40B4-BE49-F238E27FC236}">
                    <a16:creationId xmlns:a16="http://schemas.microsoft.com/office/drawing/2014/main" id="{88A42BBE-84C2-C51C-F25A-220600B2365E}"/>
                  </a:ext>
                </a:extLst>
              </p:cNvPr>
              <p:cNvSpPr/>
              <p:nvPr/>
            </p:nvSpPr>
            <p:spPr bwMode="auto">
              <a:xfrm flipH="1">
                <a:off x="3931444" y="5027566"/>
                <a:ext cx="2119312" cy="1716141"/>
              </a:xfrm>
              <a:prstGeom prst="rightArrow">
                <a:avLst/>
              </a:prstGeom>
              <a:no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pic>
            <p:nvPicPr>
              <p:cNvPr id="17" name="Picture 16" descr="Silver French franc coin on a black background Stock Photo by wirestock">
                <a:extLst>
                  <a:ext uri="{FF2B5EF4-FFF2-40B4-BE49-F238E27FC236}">
                    <a16:creationId xmlns:a16="http://schemas.microsoft.com/office/drawing/2014/main" id="{C13D0E29-7277-64B8-3AB2-E398F9605C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92446" y="5511082"/>
                <a:ext cx="797309" cy="74910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3" name="Speech Bubble: Rectangle with Corners Rounded 22">
            <a:extLst>
              <a:ext uri="{FF2B5EF4-FFF2-40B4-BE49-F238E27FC236}">
                <a16:creationId xmlns:a16="http://schemas.microsoft.com/office/drawing/2014/main" id="{3F2680E8-3A86-BEFE-0AE4-5EC32EFD403F}"/>
              </a:ext>
            </a:extLst>
          </p:cNvPr>
          <p:cNvSpPr/>
          <p:nvPr/>
        </p:nvSpPr>
        <p:spPr bwMode="auto">
          <a:xfrm>
            <a:off x="172864" y="5225370"/>
            <a:ext cx="2743954" cy="1328023"/>
          </a:xfrm>
          <a:prstGeom prst="wedgeRoundRectCallout">
            <a:avLst>
              <a:gd name="adj1" fmla="val 32438"/>
              <a:gd name="adj2" fmla="val -77341"/>
              <a:gd name="adj3" fmla="val 16667"/>
            </a:avLst>
          </a:prstGeom>
          <a:solidFill>
            <a:schemeClr val="bg2"/>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Willing to accept coins at face value …</a:t>
            </a:r>
          </a:p>
        </p:txBody>
      </p:sp>
      <p:sp>
        <p:nvSpPr>
          <p:cNvPr id="24" name="Speech Bubble: Rectangle with Corners Rounded 23">
            <a:extLst>
              <a:ext uri="{FF2B5EF4-FFF2-40B4-BE49-F238E27FC236}">
                <a16:creationId xmlns:a16="http://schemas.microsoft.com/office/drawing/2014/main" id="{9DCC0643-DEB1-6564-F5B1-AF1681D27161}"/>
              </a:ext>
            </a:extLst>
          </p:cNvPr>
          <p:cNvSpPr/>
          <p:nvPr/>
        </p:nvSpPr>
        <p:spPr bwMode="auto">
          <a:xfrm>
            <a:off x="5759855" y="5148977"/>
            <a:ext cx="2743954" cy="1328023"/>
          </a:xfrm>
          <a:prstGeom prst="wedgeRoundRectCallout">
            <a:avLst>
              <a:gd name="adj1" fmla="val -11821"/>
              <a:gd name="adj2" fmla="val -80569"/>
              <a:gd name="adj3" fmla="val 16667"/>
            </a:avLst>
          </a:prstGeom>
          <a:solidFill>
            <a:schemeClr val="bg2"/>
          </a:solidFill>
          <a:ln w="38100" cap="flat" cmpd="sng" algn="ctr">
            <a:solidFill>
              <a:srgbClr val="FF66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as long as we believe</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 $100 locked up!</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444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C7E8D-6A59-051E-6FC4-19F1AD5C1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880301-54E3-C4DF-93E7-2A6DB5678A21}"/>
              </a:ext>
            </a:extLst>
          </p:cNvPr>
          <p:cNvSpPr>
            <a:spLocks noGrp="1"/>
          </p:cNvSpPr>
          <p:nvPr>
            <p:ph type="title"/>
          </p:nvPr>
        </p:nvSpPr>
        <p:spPr/>
        <p:txBody>
          <a:bodyPr/>
          <a:lstStyle/>
          <a:p>
            <a:r>
              <a:rPr lang="en-US" dirty="0"/>
              <a:t>Tether (USDT)</a:t>
            </a:r>
          </a:p>
        </p:txBody>
      </p:sp>
      <p:sp>
        <p:nvSpPr>
          <p:cNvPr id="3" name="Slide Number Placeholder 2">
            <a:extLst>
              <a:ext uri="{FF2B5EF4-FFF2-40B4-BE49-F238E27FC236}">
                <a16:creationId xmlns:a16="http://schemas.microsoft.com/office/drawing/2014/main" id="{CFC1AB9C-EFE6-F09D-8E1F-368BD4A2B627}"/>
              </a:ext>
            </a:extLst>
          </p:cNvPr>
          <p:cNvSpPr>
            <a:spLocks noGrp="1"/>
          </p:cNvSpPr>
          <p:nvPr>
            <p:ph type="sldNum" sz="quarter" idx="11"/>
          </p:nvPr>
        </p:nvSpPr>
        <p:spPr/>
        <p:txBody>
          <a:bodyPr/>
          <a:lstStyle/>
          <a:p>
            <a:pPr>
              <a:defRPr/>
            </a:pPr>
            <a:fld id="{D65C4E5D-DA99-460E-9E68-E8A28959880C}" type="slidenum">
              <a:rPr lang="x-none" smtClean="0"/>
              <a:pPr>
                <a:defRPr/>
              </a:pPr>
              <a:t>17</a:t>
            </a:fld>
            <a:endParaRPr lang="en-US" dirty="0"/>
          </a:p>
        </p:txBody>
      </p:sp>
      <p:pic>
        <p:nvPicPr>
          <p:cNvPr id="7178" name="Picture 10" descr="How to Buy Tether (USDT) with Credit Card Online">
            <a:extLst>
              <a:ext uri="{FF2B5EF4-FFF2-40B4-BE49-F238E27FC236}">
                <a16:creationId xmlns:a16="http://schemas.microsoft.com/office/drawing/2014/main" id="{2679EB92-BB5B-9F4F-47B1-9F39876CC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4416" y="1801416"/>
            <a:ext cx="3255169" cy="32551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C0E1367-0A89-11C7-041E-35C9670DAD2F}"/>
              </a:ext>
            </a:extLst>
          </p:cNvPr>
          <p:cNvSpPr txBox="1"/>
          <p:nvPr/>
        </p:nvSpPr>
        <p:spPr bwMode="auto">
          <a:xfrm>
            <a:off x="1407001" y="1869167"/>
            <a:ext cx="4621779"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Highest market cap: $159B </a:t>
            </a:r>
            <a:endParaRPr lang="en-US" sz="2800" i="1" dirty="0">
              <a:solidFill>
                <a:srgbClr val="FFFF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7BADF2A-62BF-F5D1-0B6A-F078918CD3EF}"/>
              </a:ext>
            </a:extLst>
          </p:cNvPr>
          <p:cNvSpPr txBox="1"/>
          <p:nvPr/>
        </p:nvSpPr>
        <p:spPr bwMode="auto">
          <a:xfrm>
            <a:off x="1407001" y="3515121"/>
            <a:ext cx="3198311"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1 USDT ≈ $1 USD</a:t>
            </a:r>
          </a:p>
        </p:txBody>
      </p:sp>
      <p:sp>
        <p:nvSpPr>
          <p:cNvPr id="10" name="TextBox 3">
            <a:extLst>
              <a:ext uri="{FF2B5EF4-FFF2-40B4-BE49-F238E27FC236}">
                <a16:creationId xmlns:a16="http://schemas.microsoft.com/office/drawing/2014/main" id="{816E5CAA-A5F2-8EF9-4F60-5AFEE75D8304}"/>
              </a:ext>
            </a:extLst>
          </p:cNvPr>
          <p:cNvSpPr txBox="1"/>
          <p:nvPr/>
        </p:nvSpPr>
        <p:spPr bwMode="auto">
          <a:xfrm>
            <a:off x="1407001" y="2692144"/>
            <a:ext cx="6539996"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Backed by cash, commercial paper, etc.</a:t>
            </a:r>
          </a:p>
        </p:txBody>
      </p:sp>
      <p:sp>
        <p:nvSpPr>
          <p:cNvPr id="11" name="TextBox 10">
            <a:extLst>
              <a:ext uri="{FF2B5EF4-FFF2-40B4-BE49-F238E27FC236}">
                <a16:creationId xmlns:a16="http://schemas.microsoft.com/office/drawing/2014/main" id="{AD7B0CFA-333A-C67A-C953-B59E02049026}"/>
              </a:ext>
            </a:extLst>
          </p:cNvPr>
          <p:cNvSpPr txBox="1"/>
          <p:nvPr/>
        </p:nvSpPr>
        <p:spPr bwMode="auto">
          <a:xfrm>
            <a:off x="1407001" y="4358387"/>
            <a:ext cx="6644832"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Trading, liquidity, cross-border payments</a:t>
            </a:r>
          </a:p>
        </p:txBody>
      </p:sp>
      <p:sp>
        <p:nvSpPr>
          <p:cNvPr id="12" name="TextBox 11">
            <a:extLst>
              <a:ext uri="{FF2B5EF4-FFF2-40B4-BE49-F238E27FC236}">
                <a16:creationId xmlns:a16="http://schemas.microsoft.com/office/drawing/2014/main" id="{47EFBDC1-928F-7737-368B-819104C9A811}"/>
              </a:ext>
            </a:extLst>
          </p:cNvPr>
          <p:cNvSpPr txBox="1"/>
          <p:nvPr/>
        </p:nvSpPr>
        <p:spPr bwMode="auto">
          <a:xfrm>
            <a:off x="1407001" y="5201654"/>
            <a:ext cx="4443845"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How you would buy bitcoin</a:t>
            </a:r>
          </a:p>
        </p:txBody>
      </p:sp>
    </p:spTree>
    <p:extLst>
      <p:ext uri="{BB962C8B-B14F-4D97-AF65-F5344CB8AC3E}">
        <p14:creationId xmlns:p14="http://schemas.microsoft.com/office/powerpoint/2010/main" val="347005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11EE8-0708-7EAA-6CD0-64C7B61CBA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BB6306-7366-4A3D-1192-81C052B7A9C8}"/>
              </a:ext>
            </a:extLst>
          </p:cNvPr>
          <p:cNvSpPr>
            <a:spLocks noGrp="1"/>
          </p:cNvSpPr>
          <p:nvPr>
            <p:ph type="title"/>
          </p:nvPr>
        </p:nvSpPr>
        <p:spPr/>
        <p:txBody>
          <a:bodyPr/>
          <a:lstStyle/>
          <a:p>
            <a:r>
              <a:rPr lang="en-US" dirty="0"/>
              <a:t>Fiat-Backed</a:t>
            </a:r>
          </a:p>
        </p:txBody>
      </p:sp>
      <p:sp>
        <p:nvSpPr>
          <p:cNvPr id="3" name="Slide Number Placeholder 2">
            <a:extLst>
              <a:ext uri="{FF2B5EF4-FFF2-40B4-BE49-F238E27FC236}">
                <a16:creationId xmlns:a16="http://schemas.microsoft.com/office/drawing/2014/main" id="{1746BDAE-5EE6-8E4E-939C-23002CAD87B8}"/>
              </a:ext>
            </a:extLst>
          </p:cNvPr>
          <p:cNvSpPr>
            <a:spLocks noGrp="1"/>
          </p:cNvSpPr>
          <p:nvPr>
            <p:ph type="sldNum" sz="quarter" idx="11"/>
          </p:nvPr>
        </p:nvSpPr>
        <p:spPr/>
        <p:txBody>
          <a:bodyPr/>
          <a:lstStyle/>
          <a:p>
            <a:pPr>
              <a:defRPr/>
            </a:pPr>
            <a:fld id="{D65C4E5D-DA99-460E-9E68-E8A28959880C}" type="slidenum">
              <a:rPr lang="x-none" smtClean="0"/>
              <a:pPr>
                <a:defRPr/>
              </a:pPr>
              <a:t>18</a:t>
            </a:fld>
            <a:endParaRPr lang="en-US" dirty="0"/>
          </a:p>
        </p:txBody>
      </p:sp>
      <p:pic>
        <p:nvPicPr>
          <p:cNvPr id="6" name="Picture 28" descr="Image result for blue fedora clipart">
            <a:extLst>
              <a:ext uri="{FF2B5EF4-FFF2-40B4-BE49-F238E27FC236}">
                <a16:creationId xmlns:a16="http://schemas.microsoft.com/office/drawing/2014/main" id="{08E06595-CFBC-EBF1-D2F4-952EDFAD28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076" y="1837019"/>
            <a:ext cx="2317750" cy="1583797"/>
          </a:xfrm>
          <a:prstGeom prst="rect">
            <a:avLst/>
          </a:prstGeom>
          <a:noFill/>
          <a:extLst>
            <a:ext uri="{909E8E84-426E-40DD-AFC4-6F175D3DCCD1}">
              <a14:hiddenFill xmlns:a14="http://schemas.microsoft.com/office/drawing/2010/main">
                <a:solidFill>
                  <a:srgbClr val="FFFFFF"/>
                </a:solidFill>
              </a14:hiddenFill>
            </a:ext>
          </a:extLst>
        </p:spPr>
      </p:pic>
      <p:sp>
        <p:nvSpPr>
          <p:cNvPr id="23" name="Speech Bubble: Rectangle with Corners Rounded 22">
            <a:extLst>
              <a:ext uri="{FF2B5EF4-FFF2-40B4-BE49-F238E27FC236}">
                <a16:creationId xmlns:a16="http://schemas.microsoft.com/office/drawing/2014/main" id="{E47BE469-399D-242D-E61E-AD5CEAE1D501}"/>
              </a:ext>
            </a:extLst>
          </p:cNvPr>
          <p:cNvSpPr/>
          <p:nvPr/>
        </p:nvSpPr>
        <p:spPr bwMode="auto">
          <a:xfrm>
            <a:off x="244302" y="833199"/>
            <a:ext cx="2743954" cy="919401"/>
          </a:xfrm>
          <a:prstGeom prst="wedgeRoundRectCallout">
            <a:avLst>
              <a:gd name="adj1" fmla="val 7184"/>
              <a:gd name="adj2" fmla="val 98261"/>
              <a:gd name="adj3" fmla="val 16667"/>
            </a:avLst>
          </a:prstGeom>
          <a:solidFill>
            <a:schemeClr val="bg2"/>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want to convert my BTC to ETH</a:t>
            </a:r>
          </a:p>
        </p:txBody>
      </p:sp>
      <p:grpSp>
        <p:nvGrpSpPr>
          <p:cNvPr id="10" name="Group 9">
            <a:extLst>
              <a:ext uri="{FF2B5EF4-FFF2-40B4-BE49-F238E27FC236}">
                <a16:creationId xmlns:a16="http://schemas.microsoft.com/office/drawing/2014/main" id="{E33CDF9E-31D6-F283-CEC6-6A80620431A2}"/>
              </a:ext>
            </a:extLst>
          </p:cNvPr>
          <p:cNvGrpSpPr/>
          <p:nvPr/>
        </p:nvGrpSpPr>
        <p:grpSpPr>
          <a:xfrm>
            <a:off x="1090613" y="3690270"/>
            <a:ext cx="2119312" cy="1716141"/>
            <a:chOff x="3740944" y="1945020"/>
            <a:chExt cx="2119312" cy="1716141"/>
          </a:xfrm>
        </p:grpSpPr>
        <p:sp>
          <p:nvSpPr>
            <p:cNvPr id="11" name="Arrow: Right 10">
              <a:extLst>
                <a:ext uri="{FF2B5EF4-FFF2-40B4-BE49-F238E27FC236}">
                  <a16:creationId xmlns:a16="http://schemas.microsoft.com/office/drawing/2014/main" id="{CE0784AA-4311-C8BE-878D-3BB30F10BB17}"/>
                </a:ext>
              </a:extLst>
            </p:cNvPr>
            <p:cNvSpPr/>
            <p:nvPr/>
          </p:nvSpPr>
          <p:spPr bwMode="auto">
            <a:xfrm>
              <a:off x="3740944" y="1945020"/>
              <a:ext cx="2119312" cy="1716141"/>
            </a:xfrm>
            <a:prstGeom prst="rightArrow">
              <a:avLst/>
            </a:prstGeom>
            <a:no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pic>
          <p:nvPicPr>
            <p:cNvPr id="4" name="Picture 6" descr="https://bitcoin.org/img/icons/opengraph.png">
              <a:extLst>
                <a:ext uri="{FF2B5EF4-FFF2-40B4-BE49-F238E27FC236}">
                  <a16:creationId xmlns:a16="http://schemas.microsoft.com/office/drawing/2014/main" id="{994D98C8-4110-E98A-BE7F-BAEF87D5A2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6269" y="2511790"/>
              <a:ext cx="639925" cy="6399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D2DE0EA7-B3BC-4D60-AB14-DE3922AF6EF5}"/>
              </a:ext>
            </a:extLst>
          </p:cNvPr>
          <p:cNvGrpSpPr/>
          <p:nvPr/>
        </p:nvGrpSpPr>
        <p:grpSpPr>
          <a:xfrm>
            <a:off x="5894711" y="3690270"/>
            <a:ext cx="2119312" cy="1716141"/>
            <a:chOff x="5797711" y="3999573"/>
            <a:chExt cx="2119312" cy="1716141"/>
          </a:xfrm>
        </p:grpSpPr>
        <p:pic>
          <p:nvPicPr>
            <p:cNvPr id="8" name="Picture 7" descr="Image result for ether coin logo">
              <a:extLst>
                <a:ext uri="{FF2B5EF4-FFF2-40B4-BE49-F238E27FC236}">
                  <a16:creationId xmlns:a16="http://schemas.microsoft.com/office/drawing/2014/main" id="{254613AF-B246-D611-B430-0528B5F198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7377" y="4507653"/>
              <a:ext cx="699981" cy="699981"/>
            </a:xfrm>
            <a:prstGeom prst="rect">
              <a:avLst/>
            </a:prstGeom>
            <a:noFill/>
            <a:extLst>
              <a:ext uri="{909E8E84-426E-40DD-AFC4-6F175D3DCCD1}">
                <a14:hiddenFill xmlns:a14="http://schemas.microsoft.com/office/drawing/2010/main">
                  <a:solidFill>
                    <a:srgbClr val="FFFFFF"/>
                  </a:solidFill>
                </a14:hiddenFill>
              </a:ext>
            </a:extLst>
          </p:spPr>
        </p:pic>
        <p:sp>
          <p:nvSpPr>
            <p:cNvPr id="27" name="Arrow: Right 26">
              <a:extLst>
                <a:ext uri="{FF2B5EF4-FFF2-40B4-BE49-F238E27FC236}">
                  <a16:creationId xmlns:a16="http://schemas.microsoft.com/office/drawing/2014/main" id="{AF124B7E-2D60-044E-64CB-165E36A4F56E}"/>
                </a:ext>
              </a:extLst>
            </p:cNvPr>
            <p:cNvSpPr/>
            <p:nvPr/>
          </p:nvSpPr>
          <p:spPr bwMode="auto">
            <a:xfrm>
              <a:off x="5797711" y="3999573"/>
              <a:ext cx="2119312" cy="1716141"/>
            </a:xfrm>
            <a:prstGeom prst="rightArrow">
              <a:avLst/>
            </a:prstGeom>
            <a:no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grpSp>
        <p:nvGrpSpPr>
          <p:cNvPr id="31" name="Group 30">
            <a:extLst>
              <a:ext uri="{FF2B5EF4-FFF2-40B4-BE49-F238E27FC236}">
                <a16:creationId xmlns:a16="http://schemas.microsoft.com/office/drawing/2014/main" id="{F8DF61F4-5E07-8A00-83F3-03040E3848B7}"/>
              </a:ext>
            </a:extLst>
          </p:cNvPr>
          <p:cNvGrpSpPr/>
          <p:nvPr/>
        </p:nvGrpSpPr>
        <p:grpSpPr>
          <a:xfrm>
            <a:off x="3492662" y="3690270"/>
            <a:ext cx="2119312" cy="1716141"/>
            <a:chOff x="3492662" y="3649582"/>
            <a:chExt cx="2119312" cy="1716141"/>
          </a:xfrm>
        </p:grpSpPr>
        <p:sp>
          <p:nvSpPr>
            <p:cNvPr id="18" name="Arrow: Right 17">
              <a:extLst>
                <a:ext uri="{FF2B5EF4-FFF2-40B4-BE49-F238E27FC236}">
                  <a16:creationId xmlns:a16="http://schemas.microsoft.com/office/drawing/2014/main" id="{8E6E51DB-5FE4-76D2-9E6E-5E190DC69EB1}"/>
                </a:ext>
              </a:extLst>
            </p:cNvPr>
            <p:cNvSpPr/>
            <p:nvPr/>
          </p:nvSpPr>
          <p:spPr bwMode="auto">
            <a:xfrm>
              <a:off x="3492662" y="3649582"/>
              <a:ext cx="2119312" cy="1716141"/>
            </a:xfrm>
            <a:prstGeom prst="rightArrow">
              <a:avLst/>
            </a:prstGeom>
            <a:no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pic>
          <p:nvPicPr>
            <p:cNvPr id="30" name="Picture 10" descr="1 Dollar clipart - Coin, Medal, Gold, transparent clip art">
              <a:extLst>
                <a:ext uri="{FF2B5EF4-FFF2-40B4-BE49-F238E27FC236}">
                  <a16:creationId xmlns:a16="http://schemas.microsoft.com/office/drawing/2014/main" id="{23D2A771-AAFB-EF3B-DC82-98E59F6505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3189" y="4181425"/>
              <a:ext cx="638258" cy="6524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
        <p:nvSpPr>
          <p:cNvPr id="32" name="Speech Bubble: Rectangle with Corners Rounded 31">
            <a:extLst>
              <a:ext uri="{FF2B5EF4-FFF2-40B4-BE49-F238E27FC236}">
                <a16:creationId xmlns:a16="http://schemas.microsoft.com/office/drawing/2014/main" id="{2AA326A8-A191-04EA-718D-1D26A85066D6}"/>
              </a:ext>
            </a:extLst>
          </p:cNvPr>
          <p:cNvSpPr/>
          <p:nvPr/>
        </p:nvSpPr>
        <p:spPr bwMode="auto">
          <a:xfrm>
            <a:off x="2988256" y="1684170"/>
            <a:ext cx="3653805" cy="1736646"/>
          </a:xfrm>
          <a:prstGeom prst="wedgeRoundRectCallout">
            <a:avLst>
              <a:gd name="adj1" fmla="val 7184"/>
              <a:gd name="adj2" fmla="val 98261"/>
              <a:gd name="adj3" fmla="val 16667"/>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Conversion via USD &amp; bank means</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 delay, regulation,</a:t>
            </a:r>
          </a:p>
          <a:p>
            <a:pPr marL="0" marR="0" indent="0" algn="ctr" defTabSz="914400" rtl="0" eaLnBrk="0" fontAlgn="base" latinLnBrk="0" hangingPunct="0">
              <a:lnSpc>
                <a:spcPct val="100000"/>
              </a:lnSpc>
              <a:spcBef>
                <a:spcPct val="0"/>
              </a:spcBef>
              <a:spcAft>
                <a:spcPct val="0"/>
              </a:spcAft>
              <a:buClrTx/>
              <a:buSzTx/>
              <a:buFontTx/>
              <a:buNone/>
              <a:tabLst/>
            </a:pPr>
            <a:r>
              <a:rPr lang="en-US" baseline="0" dirty="0">
                <a:solidFill>
                  <a:srgbClr val="FFFF00"/>
                </a:solidFill>
                <a:latin typeface="Arial" panose="020B0604020202020204" pitchFamily="34" charset="0"/>
                <a:cs typeface="Arial" panose="020B0604020202020204" pitchFamily="34" charset="0"/>
              </a:rPr>
              <a:t>capital</a:t>
            </a:r>
            <a:r>
              <a:rPr lang="en-US" dirty="0">
                <a:solidFill>
                  <a:srgbClr val="FFFF00"/>
                </a:solidFill>
                <a:latin typeface="Arial" panose="020B0604020202020204" pitchFamily="34" charset="0"/>
                <a:cs typeface="Arial" panose="020B0604020202020204" pitchFamily="34" charset="0"/>
              </a:rPr>
              <a:t> gains taxes</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246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F372F-F34A-7B73-154E-79494264CA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3DFF0C-1358-D009-855E-AB847EA738AA}"/>
              </a:ext>
            </a:extLst>
          </p:cNvPr>
          <p:cNvSpPr>
            <a:spLocks noGrp="1"/>
          </p:cNvSpPr>
          <p:nvPr>
            <p:ph type="title"/>
          </p:nvPr>
        </p:nvSpPr>
        <p:spPr/>
        <p:txBody>
          <a:bodyPr/>
          <a:lstStyle/>
          <a:p>
            <a:r>
              <a:rPr lang="en-US" dirty="0"/>
              <a:t>Fiat-Backed</a:t>
            </a:r>
          </a:p>
        </p:txBody>
      </p:sp>
      <p:sp>
        <p:nvSpPr>
          <p:cNvPr id="3" name="Slide Number Placeholder 2">
            <a:extLst>
              <a:ext uri="{FF2B5EF4-FFF2-40B4-BE49-F238E27FC236}">
                <a16:creationId xmlns:a16="http://schemas.microsoft.com/office/drawing/2014/main" id="{320302E3-771C-1C91-9F1E-0CEC2E0C5881}"/>
              </a:ext>
            </a:extLst>
          </p:cNvPr>
          <p:cNvSpPr>
            <a:spLocks noGrp="1"/>
          </p:cNvSpPr>
          <p:nvPr>
            <p:ph type="sldNum" sz="quarter" idx="11"/>
          </p:nvPr>
        </p:nvSpPr>
        <p:spPr/>
        <p:txBody>
          <a:bodyPr/>
          <a:lstStyle/>
          <a:p>
            <a:pPr>
              <a:defRPr/>
            </a:pPr>
            <a:fld id="{D65C4E5D-DA99-460E-9E68-E8A28959880C}" type="slidenum">
              <a:rPr lang="x-none" smtClean="0"/>
              <a:pPr>
                <a:defRPr/>
              </a:pPr>
              <a:t>19</a:t>
            </a:fld>
            <a:endParaRPr lang="en-US" dirty="0"/>
          </a:p>
        </p:txBody>
      </p:sp>
      <p:pic>
        <p:nvPicPr>
          <p:cNvPr id="6" name="Picture 28" descr="Image result for blue fedora clipart">
            <a:extLst>
              <a:ext uri="{FF2B5EF4-FFF2-40B4-BE49-F238E27FC236}">
                <a16:creationId xmlns:a16="http://schemas.microsoft.com/office/drawing/2014/main" id="{2E514660-7FC1-C7AC-D227-FB1EE294CE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076" y="1837019"/>
            <a:ext cx="2317750" cy="1583797"/>
          </a:xfrm>
          <a:prstGeom prst="rect">
            <a:avLst/>
          </a:prstGeom>
          <a:noFill/>
          <a:extLst>
            <a:ext uri="{909E8E84-426E-40DD-AFC4-6F175D3DCCD1}">
              <a14:hiddenFill xmlns:a14="http://schemas.microsoft.com/office/drawing/2010/main">
                <a:solidFill>
                  <a:srgbClr val="FFFFFF"/>
                </a:solidFill>
              </a14:hiddenFill>
            </a:ext>
          </a:extLst>
        </p:spPr>
      </p:pic>
      <p:sp>
        <p:nvSpPr>
          <p:cNvPr id="23" name="Speech Bubble: Rectangle with Corners Rounded 22">
            <a:extLst>
              <a:ext uri="{FF2B5EF4-FFF2-40B4-BE49-F238E27FC236}">
                <a16:creationId xmlns:a16="http://schemas.microsoft.com/office/drawing/2014/main" id="{73E4EBB3-17BC-7321-EAC2-E79B766EFB9B}"/>
              </a:ext>
            </a:extLst>
          </p:cNvPr>
          <p:cNvSpPr/>
          <p:nvPr/>
        </p:nvSpPr>
        <p:spPr bwMode="auto">
          <a:xfrm>
            <a:off x="244302" y="833199"/>
            <a:ext cx="2743954" cy="919401"/>
          </a:xfrm>
          <a:prstGeom prst="wedgeRoundRectCallout">
            <a:avLst>
              <a:gd name="adj1" fmla="val 7184"/>
              <a:gd name="adj2" fmla="val 98261"/>
              <a:gd name="adj3" fmla="val 16667"/>
            </a:avLst>
          </a:prstGeom>
          <a:solidFill>
            <a:schemeClr val="bg2"/>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want to convert my BTC to ETH</a:t>
            </a:r>
          </a:p>
        </p:txBody>
      </p:sp>
      <p:grpSp>
        <p:nvGrpSpPr>
          <p:cNvPr id="10" name="Group 9">
            <a:extLst>
              <a:ext uri="{FF2B5EF4-FFF2-40B4-BE49-F238E27FC236}">
                <a16:creationId xmlns:a16="http://schemas.microsoft.com/office/drawing/2014/main" id="{377E994F-A367-BA56-6F6C-B3BC9C5D8B4A}"/>
              </a:ext>
            </a:extLst>
          </p:cNvPr>
          <p:cNvGrpSpPr/>
          <p:nvPr/>
        </p:nvGrpSpPr>
        <p:grpSpPr>
          <a:xfrm>
            <a:off x="1090613" y="3690270"/>
            <a:ext cx="2119312" cy="1716141"/>
            <a:chOff x="3740944" y="1945020"/>
            <a:chExt cx="2119312" cy="1716141"/>
          </a:xfrm>
        </p:grpSpPr>
        <p:sp>
          <p:nvSpPr>
            <p:cNvPr id="11" name="Arrow: Right 10">
              <a:extLst>
                <a:ext uri="{FF2B5EF4-FFF2-40B4-BE49-F238E27FC236}">
                  <a16:creationId xmlns:a16="http://schemas.microsoft.com/office/drawing/2014/main" id="{145F3F9F-839B-BF0D-8E8A-38722762D79E}"/>
                </a:ext>
              </a:extLst>
            </p:cNvPr>
            <p:cNvSpPr/>
            <p:nvPr/>
          </p:nvSpPr>
          <p:spPr bwMode="auto">
            <a:xfrm>
              <a:off x="3740944" y="1945020"/>
              <a:ext cx="2119312" cy="1716141"/>
            </a:xfrm>
            <a:prstGeom prst="rightArrow">
              <a:avLst/>
            </a:prstGeom>
            <a:no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pic>
          <p:nvPicPr>
            <p:cNvPr id="4" name="Picture 6" descr="https://bitcoin.org/img/icons/opengraph.png">
              <a:extLst>
                <a:ext uri="{FF2B5EF4-FFF2-40B4-BE49-F238E27FC236}">
                  <a16:creationId xmlns:a16="http://schemas.microsoft.com/office/drawing/2014/main" id="{8CE1B240-DBC2-DA8D-A5A4-0572B95040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6269" y="2511790"/>
              <a:ext cx="639925" cy="6399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78E398A0-75C9-4C0B-9BD6-5BA89B6065EF}"/>
              </a:ext>
            </a:extLst>
          </p:cNvPr>
          <p:cNvGrpSpPr/>
          <p:nvPr/>
        </p:nvGrpSpPr>
        <p:grpSpPr>
          <a:xfrm>
            <a:off x="5894711" y="3690270"/>
            <a:ext cx="2119312" cy="1716141"/>
            <a:chOff x="5797711" y="3999573"/>
            <a:chExt cx="2119312" cy="1716141"/>
          </a:xfrm>
        </p:grpSpPr>
        <p:pic>
          <p:nvPicPr>
            <p:cNvPr id="8" name="Picture 7" descr="Image result for ether coin logo">
              <a:extLst>
                <a:ext uri="{FF2B5EF4-FFF2-40B4-BE49-F238E27FC236}">
                  <a16:creationId xmlns:a16="http://schemas.microsoft.com/office/drawing/2014/main" id="{59F79869-6927-58BE-FA0D-2FA3CE1F3C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7377" y="4507653"/>
              <a:ext cx="699981" cy="699981"/>
            </a:xfrm>
            <a:prstGeom prst="rect">
              <a:avLst/>
            </a:prstGeom>
            <a:noFill/>
            <a:extLst>
              <a:ext uri="{909E8E84-426E-40DD-AFC4-6F175D3DCCD1}">
                <a14:hiddenFill xmlns:a14="http://schemas.microsoft.com/office/drawing/2010/main">
                  <a:solidFill>
                    <a:srgbClr val="FFFFFF"/>
                  </a:solidFill>
                </a14:hiddenFill>
              </a:ext>
            </a:extLst>
          </p:spPr>
        </p:pic>
        <p:sp>
          <p:nvSpPr>
            <p:cNvPr id="27" name="Arrow: Right 26">
              <a:extLst>
                <a:ext uri="{FF2B5EF4-FFF2-40B4-BE49-F238E27FC236}">
                  <a16:creationId xmlns:a16="http://schemas.microsoft.com/office/drawing/2014/main" id="{60F4F19E-1B0A-AF76-42AD-B769080A7418}"/>
                </a:ext>
              </a:extLst>
            </p:cNvPr>
            <p:cNvSpPr/>
            <p:nvPr/>
          </p:nvSpPr>
          <p:spPr bwMode="auto">
            <a:xfrm>
              <a:off x="5797711" y="3999573"/>
              <a:ext cx="2119312" cy="1716141"/>
            </a:xfrm>
            <a:prstGeom prst="rightArrow">
              <a:avLst/>
            </a:prstGeom>
            <a:no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sp>
        <p:nvSpPr>
          <p:cNvPr id="18" name="Arrow: Right 17">
            <a:extLst>
              <a:ext uri="{FF2B5EF4-FFF2-40B4-BE49-F238E27FC236}">
                <a16:creationId xmlns:a16="http://schemas.microsoft.com/office/drawing/2014/main" id="{53B13570-9266-092D-BBC8-757BC1ECABB4}"/>
              </a:ext>
            </a:extLst>
          </p:cNvPr>
          <p:cNvSpPr/>
          <p:nvPr/>
        </p:nvSpPr>
        <p:spPr bwMode="auto">
          <a:xfrm>
            <a:off x="3492662" y="3690270"/>
            <a:ext cx="2119312" cy="1716141"/>
          </a:xfrm>
          <a:prstGeom prst="rightArrow">
            <a:avLst/>
          </a:prstGeom>
          <a:no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2" name="Speech Bubble: Rectangle with Corners Rounded 31">
            <a:extLst>
              <a:ext uri="{FF2B5EF4-FFF2-40B4-BE49-F238E27FC236}">
                <a16:creationId xmlns:a16="http://schemas.microsoft.com/office/drawing/2014/main" id="{5E95F1A3-BEB3-BD8E-E43A-8E4A3329665B}"/>
              </a:ext>
            </a:extLst>
          </p:cNvPr>
          <p:cNvSpPr/>
          <p:nvPr/>
        </p:nvSpPr>
        <p:spPr bwMode="auto">
          <a:xfrm>
            <a:off x="2988256" y="1888482"/>
            <a:ext cx="3653805" cy="1328023"/>
          </a:xfrm>
          <a:prstGeom prst="wedgeRoundRectCallout">
            <a:avLst>
              <a:gd name="adj1" fmla="val 7184"/>
              <a:gd name="adj2" fmla="val 98261"/>
              <a:gd name="adj3" fmla="val 16667"/>
            </a:avLst>
          </a:prstGeom>
          <a:solidFill>
            <a:schemeClr val="bg2"/>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Conversion via USDT swift, painless, everything on-chain</a:t>
            </a:r>
          </a:p>
        </p:txBody>
      </p:sp>
      <p:pic>
        <p:nvPicPr>
          <p:cNvPr id="5" name="Picture 10" descr="How to Buy Tether (USDT) with Credit Card Online">
            <a:extLst>
              <a:ext uri="{FF2B5EF4-FFF2-40B4-BE49-F238E27FC236}">
                <a16:creationId xmlns:a16="http://schemas.microsoft.com/office/drawing/2014/main" id="{F07B1589-08A3-698C-E61F-1573B2A4EF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2163" y="4227011"/>
            <a:ext cx="699981" cy="69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277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36DD4DF-F189-5A53-62AC-F44CD093FF7E}"/>
              </a:ext>
            </a:extLst>
          </p:cNvPr>
          <p:cNvSpPr>
            <a:spLocks noGrp="1"/>
          </p:cNvSpPr>
          <p:nvPr>
            <p:ph type="title"/>
          </p:nvPr>
        </p:nvSpPr>
        <p:spPr>
          <a:xfrm>
            <a:off x="628650" y="365125"/>
            <a:ext cx="7886700" cy="1860400"/>
          </a:xfrm>
        </p:spPr>
        <p:txBody>
          <a:bodyPr>
            <a:normAutofit/>
          </a:bodyPr>
          <a:lstStyle/>
          <a:p>
            <a:r>
              <a:rPr lang="en-US" sz="4500" dirty="0"/>
              <a:t>Retail Cryptocurrency?</a:t>
            </a:r>
          </a:p>
        </p:txBody>
      </p:sp>
      <p:pic>
        <p:nvPicPr>
          <p:cNvPr id="1028" name="Picture 4" descr="Image result for visa mastercar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5925" y="2684690"/>
            <a:ext cx="4371196" cy="32999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ous acceptons les bitcoins"/>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21600000">
            <a:off x="4636878" y="3536920"/>
            <a:ext cx="4371196" cy="159548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a:xfrm>
            <a:off x="6457950" y="6356350"/>
            <a:ext cx="2057400" cy="365125"/>
          </a:xfrm>
        </p:spPr>
        <p:txBody>
          <a:bodyPr>
            <a:normAutofit/>
          </a:bodyPr>
          <a:lstStyle/>
          <a:p>
            <a:pPr>
              <a:spcAft>
                <a:spcPts val="600"/>
              </a:spcAft>
              <a:defRPr/>
            </a:pPr>
            <a:fld id="{FE25F947-77F5-4CA6-8472-B4B2967773ED}" type="slidenum">
              <a:rPr lang="x-none" smtClean="0"/>
              <a:pPr>
                <a:spcAft>
                  <a:spcPts val="600"/>
                </a:spcAft>
                <a:defRPr/>
              </a:pPr>
              <a:t>2</a:t>
            </a:fld>
            <a:endParaRPr lang="en-US" dirty="0"/>
          </a:p>
        </p:txBody>
      </p:sp>
      <p:sp>
        <p:nvSpPr>
          <p:cNvPr id="3" name="AutoShape 2" descr="Image result for visa masterc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221236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F7A90-FA9A-1141-439A-343BED1ACC17}"/>
              </a:ext>
            </a:extLst>
          </p:cNvPr>
          <p:cNvSpPr>
            <a:spLocks noGrp="1"/>
          </p:cNvSpPr>
          <p:nvPr>
            <p:ph type="title"/>
          </p:nvPr>
        </p:nvSpPr>
        <p:spPr/>
        <p:txBody>
          <a:bodyPr/>
          <a:lstStyle/>
          <a:p>
            <a:r>
              <a:rPr lang="en-US" dirty="0"/>
              <a:t>Controversy</a:t>
            </a:r>
          </a:p>
        </p:txBody>
      </p:sp>
      <p:sp>
        <p:nvSpPr>
          <p:cNvPr id="3" name="Slide Number Placeholder 2">
            <a:extLst>
              <a:ext uri="{FF2B5EF4-FFF2-40B4-BE49-F238E27FC236}">
                <a16:creationId xmlns:a16="http://schemas.microsoft.com/office/drawing/2014/main" id="{F7B3C969-655D-3BCB-1FC2-7F768D66BDBC}"/>
              </a:ext>
            </a:extLst>
          </p:cNvPr>
          <p:cNvSpPr>
            <a:spLocks noGrp="1"/>
          </p:cNvSpPr>
          <p:nvPr>
            <p:ph type="sldNum" sz="quarter" idx="11"/>
          </p:nvPr>
        </p:nvSpPr>
        <p:spPr/>
        <p:txBody>
          <a:bodyPr/>
          <a:lstStyle/>
          <a:p>
            <a:pPr>
              <a:defRPr/>
            </a:pPr>
            <a:fld id="{D65C4E5D-DA99-460E-9E68-E8A28959880C}" type="slidenum">
              <a:rPr lang="x-none" smtClean="0"/>
              <a:pPr>
                <a:defRPr/>
              </a:pPr>
              <a:t>20</a:t>
            </a:fld>
            <a:endParaRPr lang="en-US" dirty="0"/>
          </a:p>
        </p:txBody>
      </p:sp>
      <p:pic>
        <p:nvPicPr>
          <p:cNvPr id="5" name="Picture 4">
            <a:extLst>
              <a:ext uri="{FF2B5EF4-FFF2-40B4-BE49-F238E27FC236}">
                <a16:creationId xmlns:a16="http://schemas.microsoft.com/office/drawing/2014/main" id="{5CFFF215-6796-8F7D-62EF-999793C7C63D}"/>
              </a:ext>
            </a:extLst>
          </p:cNvPr>
          <p:cNvPicPr>
            <a:picLocks noChangeAspect="1"/>
          </p:cNvPicPr>
          <p:nvPr/>
        </p:nvPicPr>
        <p:blipFill>
          <a:blip r:embed="rId2"/>
          <a:stretch>
            <a:fillRect/>
          </a:stretch>
        </p:blipFill>
        <p:spPr>
          <a:xfrm rot="20967949">
            <a:off x="-51116" y="1784575"/>
            <a:ext cx="9712170" cy="4507149"/>
          </a:xfrm>
          <a:prstGeom prst="rect">
            <a:avLst/>
          </a:prstGeom>
        </p:spPr>
      </p:pic>
      <p:pic>
        <p:nvPicPr>
          <p:cNvPr id="7" name="Picture 6">
            <a:extLst>
              <a:ext uri="{FF2B5EF4-FFF2-40B4-BE49-F238E27FC236}">
                <a16:creationId xmlns:a16="http://schemas.microsoft.com/office/drawing/2014/main" id="{694AFA01-FC76-907B-0E13-82327E7C901E}"/>
              </a:ext>
            </a:extLst>
          </p:cNvPr>
          <p:cNvPicPr>
            <a:picLocks noChangeAspect="1"/>
          </p:cNvPicPr>
          <p:nvPr/>
        </p:nvPicPr>
        <p:blipFill>
          <a:blip r:embed="rId3"/>
          <a:stretch>
            <a:fillRect/>
          </a:stretch>
        </p:blipFill>
        <p:spPr>
          <a:xfrm rot="568342">
            <a:off x="592931" y="3786450"/>
            <a:ext cx="9144000" cy="3942998"/>
          </a:xfrm>
          <a:prstGeom prst="rect">
            <a:avLst/>
          </a:prstGeom>
        </p:spPr>
      </p:pic>
    </p:spTree>
    <p:extLst>
      <p:ext uri="{BB962C8B-B14F-4D97-AF65-F5344CB8AC3E}">
        <p14:creationId xmlns:p14="http://schemas.microsoft.com/office/powerpoint/2010/main" val="334170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1FB10-8F29-07F4-CE51-A644A557C607}"/>
              </a:ext>
            </a:extLst>
          </p:cNvPr>
          <p:cNvSpPr>
            <a:spLocks noGrp="1"/>
          </p:cNvSpPr>
          <p:nvPr>
            <p:ph type="title"/>
          </p:nvPr>
        </p:nvSpPr>
        <p:spPr/>
        <p:txBody>
          <a:bodyPr/>
          <a:lstStyle/>
          <a:p>
            <a:r>
              <a:rPr lang="en-US" dirty="0"/>
              <a:t>More Controversy</a:t>
            </a:r>
          </a:p>
        </p:txBody>
      </p:sp>
      <p:sp>
        <p:nvSpPr>
          <p:cNvPr id="3" name="Slide Number Placeholder 2">
            <a:extLst>
              <a:ext uri="{FF2B5EF4-FFF2-40B4-BE49-F238E27FC236}">
                <a16:creationId xmlns:a16="http://schemas.microsoft.com/office/drawing/2014/main" id="{DB0E22C1-35AB-81CA-A03E-B3CFB38662CB}"/>
              </a:ext>
            </a:extLst>
          </p:cNvPr>
          <p:cNvSpPr>
            <a:spLocks noGrp="1"/>
          </p:cNvSpPr>
          <p:nvPr>
            <p:ph type="sldNum" sz="quarter" idx="11"/>
          </p:nvPr>
        </p:nvSpPr>
        <p:spPr/>
        <p:txBody>
          <a:bodyPr/>
          <a:lstStyle/>
          <a:p>
            <a:pPr>
              <a:defRPr/>
            </a:pPr>
            <a:fld id="{D65C4E5D-DA99-460E-9E68-E8A28959880C}" type="slidenum">
              <a:rPr lang="x-none" smtClean="0"/>
              <a:pPr>
                <a:defRPr/>
              </a:pPr>
              <a:t>21</a:t>
            </a:fld>
            <a:endParaRPr lang="en-US" dirty="0"/>
          </a:p>
        </p:txBody>
      </p:sp>
      <p:pic>
        <p:nvPicPr>
          <p:cNvPr id="5" name="Picture 4">
            <a:extLst>
              <a:ext uri="{FF2B5EF4-FFF2-40B4-BE49-F238E27FC236}">
                <a16:creationId xmlns:a16="http://schemas.microsoft.com/office/drawing/2014/main" id="{7EDD3DAA-3064-1EDE-4B91-74060D983AFC}"/>
              </a:ext>
            </a:extLst>
          </p:cNvPr>
          <p:cNvPicPr>
            <a:picLocks noChangeAspect="1"/>
          </p:cNvPicPr>
          <p:nvPr/>
        </p:nvPicPr>
        <p:blipFill>
          <a:blip r:embed="rId2"/>
          <a:stretch>
            <a:fillRect/>
          </a:stretch>
        </p:blipFill>
        <p:spPr>
          <a:xfrm rot="21342548">
            <a:off x="-314325" y="1864283"/>
            <a:ext cx="9144000" cy="5129684"/>
          </a:xfrm>
          <a:prstGeom prst="rect">
            <a:avLst/>
          </a:prstGeom>
        </p:spPr>
      </p:pic>
      <p:sp>
        <p:nvSpPr>
          <p:cNvPr id="6" name="TextBox 5">
            <a:extLst>
              <a:ext uri="{FF2B5EF4-FFF2-40B4-BE49-F238E27FC236}">
                <a16:creationId xmlns:a16="http://schemas.microsoft.com/office/drawing/2014/main" id="{B4FC3EE0-DDB7-33AF-C251-B5567CCB3AEC}"/>
              </a:ext>
            </a:extLst>
          </p:cNvPr>
          <p:cNvSpPr txBox="1"/>
          <p:nvPr/>
        </p:nvSpPr>
        <p:spPr bwMode="auto">
          <a:xfrm>
            <a:off x="532072" y="1908364"/>
            <a:ext cx="7719036"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Tether claims to have assets to back every coin</a:t>
            </a:r>
            <a:endParaRPr lang="en-US" sz="2800" i="1" dirty="0">
              <a:solidFill>
                <a:srgbClr val="FFFF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926FEE0-2081-A471-593C-8DF77F245827}"/>
              </a:ext>
            </a:extLst>
          </p:cNvPr>
          <p:cNvSpPr txBox="1"/>
          <p:nvPr/>
        </p:nvSpPr>
        <p:spPr bwMode="auto">
          <a:xfrm>
            <a:off x="532072" y="3583584"/>
            <a:ext cx="4624984"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Math doesn’t quite add up?</a:t>
            </a:r>
          </a:p>
        </p:txBody>
      </p:sp>
      <p:sp>
        <p:nvSpPr>
          <p:cNvPr id="8" name="TextBox 3">
            <a:extLst>
              <a:ext uri="{FF2B5EF4-FFF2-40B4-BE49-F238E27FC236}">
                <a16:creationId xmlns:a16="http://schemas.microsoft.com/office/drawing/2014/main" id="{5E891363-7B40-DA5F-1FFE-FEC3C33DD6D7}"/>
              </a:ext>
            </a:extLst>
          </p:cNvPr>
          <p:cNvSpPr txBox="1"/>
          <p:nvPr/>
        </p:nvSpPr>
        <p:spPr bwMode="auto">
          <a:xfrm>
            <a:off x="532072" y="2745974"/>
            <a:ext cx="3501278"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No systematic audits</a:t>
            </a:r>
          </a:p>
        </p:txBody>
      </p:sp>
      <p:sp>
        <p:nvSpPr>
          <p:cNvPr id="9" name="TextBox 8">
            <a:extLst>
              <a:ext uri="{FF2B5EF4-FFF2-40B4-BE49-F238E27FC236}">
                <a16:creationId xmlns:a16="http://schemas.microsoft.com/office/drawing/2014/main" id="{80B41AFB-AD33-70F4-9CC1-EB65EDFB6290}"/>
              </a:ext>
            </a:extLst>
          </p:cNvPr>
          <p:cNvSpPr txBox="1"/>
          <p:nvPr/>
        </p:nvSpPr>
        <p:spPr bwMode="auto">
          <a:xfrm>
            <a:off x="532072" y="4421194"/>
            <a:ext cx="438293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Rumors and suspicions …</a:t>
            </a:r>
          </a:p>
        </p:txBody>
      </p:sp>
      <p:sp>
        <p:nvSpPr>
          <p:cNvPr id="10" name="TextBox 9">
            <a:extLst>
              <a:ext uri="{FF2B5EF4-FFF2-40B4-BE49-F238E27FC236}">
                <a16:creationId xmlns:a16="http://schemas.microsoft.com/office/drawing/2014/main" id="{8B33DC65-A0B0-DA82-84AF-A9176ED716BD}"/>
              </a:ext>
            </a:extLst>
          </p:cNvPr>
          <p:cNvSpPr txBox="1"/>
          <p:nvPr/>
        </p:nvSpPr>
        <p:spPr bwMode="auto">
          <a:xfrm>
            <a:off x="532072" y="5258804"/>
            <a:ext cx="6083717"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But public confidence remains strong</a:t>
            </a:r>
          </a:p>
        </p:txBody>
      </p:sp>
    </p:spTree>
    <p:extLst>
      <p:ext uri="{BB962C8B-B14F-4D97-AF65-F5344CB8AC3E}">
        <p14:creationId xmlns:p14="http://schemas.microsoft.com/office/powerpoint/2010/main" val="396935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Usdc Logo: Over 598 Royalty-Free Licensable Stock Illustrations &amp; Drawings  | Shutterstock">
            <a:extLst>
              <a:ext uri="{FF2B5EF4-FFF2-40B4-BE49-F238E27FC236}">
                <a16:creationId xmlns:a16="http://schemas.microsoft.com/office/drawing/2014/main" id="{9265EDE0-20B6-3007-F3F0-2B67FB977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668" y="1302544"/>
            <a:ext cx="7606665" cy="4610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228B668-3D99-691C-67AA-5BDB6A702346}"/>
              </a:ext>
            </a:extLst>
          </p:cNvPr>
          <p:cNvSpPr>
            <a:spLocks noGrp="1"/>
          </p:cNvSpPr>
          <p:nvPr>
            <p:ph type="title"/>
          </p:nvPr>
        </p:nvSpPr>
        <p:spPr/>
        <p:txBody>
          <a:bodyPr/>
          <a:lstStyle/>
          <a:p>
            <a:r>
              <a:rPr lang="en-US" dirty="0"/>
              <a:t>USDC</a:t>
            </a:r>
          </a:p>
        </p:txBody>
      </p:sp>
      <p:sp>
        <p:nvSpPr>
          <p:cNvPr id="3" name="Slide Number Placeholder 2">
            <a:extLst>
              <a:ext uri="{FF2B5EF4-FFF2-40B4-BE49-F238E27FC236}">
                <a16:creationId xmlns:a16="http://schemas.microsoft.com/office/drawing/2014/main" id="{8D224698-93A7-4BB0-324A-C630DFA76B6A}"/>
              </a:ext>
            </a:extLst>
          </p:cNvPr>
          <p:cNvSpPr>
            <a:spLocks noGrp="1"/>
          </p:cNvSpPr>
          <p:nvPr>
            <p:ph type="sldNum" sz="quarter" idx="11"/>
          </p:nvPr>
        </p:nvSpPr>
        <p:spPr/>
        <p:txBody>
          <a:bodyPr/>
          <a:lstStyle/>
          <a:p>
            <a:pPr>
              <a:defRPr/>
            </a:pPr>
            <a:fld id="{D65C4E5D-DA99-460E-9E68-E8A28959880C}" type="slidenum">
              <a:rPr lang="x-none" smtClean="0"/>
              <a:pPr>
                <a:defRPr/>
              </a:pPr>
              <a:t>22</a:t>
            </a:fld>
            <a:endParaRPr lang="en-US" dirty="0"/>
          </a:p>
        </p:txBody>
      </p:sp>
      <p:sp>
        <p:nvSpPr>
          <p:cNvPr id="5" name="TextBox 4">
            <a:extLst>
              <a:ext uri="{FF2B5EF4-FFF2-40B4-BE49-F238E27FC236}">
                <a16:creationId xmlns:a16="http://schemas.microsoft.com/office/drawing/2014/main" id="{00B55B35-0F61-CE5A-05BF-602D19C62C43}"/>
              </a:ext>
            </a:extLst>
          </p:cNvPr>
          <p:cNvSpPr txBox="1"/>
          <p:nvPr/>
        </p:nvSpPr>
        <p:spPr bwMode="auto">
          <a:xfrm>
            <a:off x="1056746" y="1869167"/>
            <a:ext cx="4987263"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2</a:t>
            </a:r>
            <a:r>
              <a:rPr lang="en-US" sz="2800" baseline="30000" dirty="0">
                <a:solidFill>
                  <a:srgbClr val="FFFF00"/>
                </a:solidFill>
                <a:latin typeface="Arial" panose="020B0604020202020204" pitchFamily="34" charset="0"/>
                <a:cs typeface="Arial" panose="020B0604020202020204" pitchFamily="34" charset="0"/>
              </a:rPr>
              <a:t>nd</a:t>
            </a:r>
            <a:r>
              <a:rPr lang="en-US" sz="2800" dirty="0">
                <a:solidFill>
                  <a:srgbClr val="FFFF00"/>
                </a:solidFill>
                <a:latin typeface="Arial" panose="020B0604020202020204" pitchFamily="34" charset="0"/>
                <a:cs typeface="Arial" panose="020B0604020202020204" pitchFamily="34" charset="0"/>
              </a:rPr>
              <a:t> Highest market cap: $62B </a:t>
            </a:r>
            <a:endParaRPr lang="en-US" sz="2800" i="1" dirty="0">
              <a:solidFill>
                <a:srgbClr val="FFFF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C77CF4D-496A-D6B2-60D0-37BFC2CCD5A7}"/>
              </a:ext>
            </a:extLst>
          </p:cNvPr>
          <p:cNvSpPr txBox="1"/>
          <p:nvPr/>
        </p:nvSpPr>
        <p:spPr bwMode="auto">
          <a:xfrm>
            <a:off x="1056746" y="3515121"/>
            <a:ext cx="3198311"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1 USDC ≈ $1 USD</a:t>
            </a:r>
          </a:p>
        </p:txBody>
      </p:sp>
      <p:sp>
        <p:nvSpPr>
          <p:cNvPr id="7" name="TextBox 3">
            <a:extLst>
              <a:ext uri="{FF2B5EF4-FFF2-40B4-BE49-F238E27FC236}">
                <a16:creationId xmlns:a16="http://schemas.microsoft.com/office/drawing/2014/main" id="{4584E610-3F03-41EB-F21E-4471C2649392}"/>
              </a:ext>
            </a:extLst>
          </p:cNvPr>
          <p:cNvSpPr txBox="1"/>
          <p:nvPr/>
        </p:nvSpPr>
        <p:spPr bwMode="auto">
          <a:xfrm>
            <a:off x="1056746" y="2692144"/>
            <a:ext cx="3854901"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Backed by cash, T-bills</a:t>
            </a:r>
          </a:p>
        </p:txBody>
      </p:sp>
      <p:sp>
        <p:nvSpPr>
          <p:cNvPr id="8" name="TextBox 7">
            <a:extLst>
              <a:ext uri="{FF2B5EF4-FFF2-40B4-BE49-F238E27FC236}">
                <a16:creationId xmlns:a16="http://schemas.microsoft.com/office/drawing/2014/main" id="{8D38B67F-E24A-AEF4-3F11-F385C5343DDD}"/>
              </a:ext>
            </a:extLst>
          </p:cNvPr>
          <p:cNvSpPr txBox="1"/>
          <p:nvPr/>
        </p:nvSpPr>
        <p:spPr bwMode="auto">
          <a:xfrm>
            <a:off x="1056746" y="4358387"/>
            <a:ext cx="256352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External audits</a:t>
            </a:r>
          </a:p>
        </p:txBody>
      </p:sp>
      <p:sp>
        <p:nvSpPr>
          <p:cNvPr id="9" name="TextBox 8">
            <a:extLst>
              <a:ext uri="{FF2B5EF4-FFF2-40B4-BE49-F238E27FC236}">
                <a16:creationId xmlns:a16="http://schemas.microsoft.com/office/drawing/2014/main" id="{C0626166-6032-A994-B586-2A26037E7328}"/>
              </a:ext>
            </a:extLst>
          </p:cNvPr>
          <p:cNvSpPr txBox="1"/>
          <p:nvPr/>
        </p:nvSpPr>
        <p:spPr bwMode="auto">
          <a:xfrm>
            <a:off x="1056746" y="5201654"/>
            <a:ext cx="3845926"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Regulatory compliance</a:t>
            </a:r>
          </a:p>
        </p:txBody>
      </p:sp>
    </p:spTree>
    <p:extLst>
      <p:ext uri="{BB962C8B-B14F-4D97-AF65-F5344CB8AC3E}">
        <p14:creationId xmlns:p14="http://schemas.microsoft.com/office/powerpoint/2010/main" val="99028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C5003-264E-F43A-21CA-C43A95497584}"/>
            </a:ext>
          </a:extLst>
        </p:cNvPr>
        <p:cNvGrpSpPr/>
        <p:nvPr/>
      </p:nvGrpSpPr>
      <p:grpSpPr>
        <a:xfrm>
          <a:off x="0" y="0"/>
          <a:ext cx="0" cy="0"/>
          <a:chOff x="0" y="0"/>
          <a:chExt cx="0" cy="0"/>
        </a:xfrm>
      </p:grpSpPr>
      <p:pic>
        <p:nvPicPr>
          <p:cNvPr id="9218" name="Picture 2" descr="Usdc Logo: Over 598 Royalty-Free Licensable Stock Illustrations &amp; Drawings  | Shutterstock">
            <a:extLst>
              <a:ext uri="{FF2B5EF4-FFF2-40B4-BE49-F238E27FC236}">
                <a16:creationId xmlns:a16="http://schemas.microsoft.com/office/drawing/2014/main" id="{A484F06D-62F8-EF3A-5FB5-5B66A4AF1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668" y="1302544"/>
            <a:ext cx="7606665" cy="4610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E3D9E42-0B62-6D77-0389-DB2088EC123D}"/>
              </a:ext>
            </a:extLst>
          </p:cNvPr>
          <p:cNvSpPr>
            <a:spLocks noGrp="1"/>
          </p:cNvSpPr>
          <p:nvPr>
            <p:ph type="title"/>
          </p:nvPr>
        </p:nvSpPr>
        <p:spPr/>
        <p:txBody>
          <a:bodyPr/>
          <a:lstStyle/>
          <a:p>
            <a:r>
              <a:rPr lang="en-US" dirty="0"/>
              <a:t>USDC Uses</a:t>
            </a:r>
          </a:p>
        </p:txBody>
      </p:sp>
      <p:sp>
        <p:nvSpPr>
          <p:cNvPr id="3" name="Slide Number Placeholder 2">
            <a:extLst>
              <a:ext uri="{FF2B5EF4-FFF2-40B4-BE49-F238E27FC236}">
                <a16:creationId xmlns:a16="http://schemas.microsoft.com/office/drawing/2014/main" id="{F3D6ED1A-65D7-67C4-11F6-36A71DF7A83F}"/>
              </a:ext>
            </a:extLst>
          </p:cNvPr>
          <p:cNvSpPr>
            <a:spLocks noGrp="1"/>
          </p:cNvSpPr>
          <p:nvPr>
            <p:ph type="sldNum" sz="quarter" idx="11"/>
          </p:nvPr>
        </p:nvSpPr>
        <p:spPr/>
        <p:txBody>
          <a:bodyPr/>
          <a:lstStyle/>
          <a:p>
            <a:pPr>
              <a:defRPr/>
            </a:pPr>
            <a:fld id="{D65C4E5D-DA99-460E-9E68-E8A28959880C}" type="slidenum">
              <a:rPr lang="x-none" smtClean="0"/>
              <a:pPr>
                <a:defRPr/>
              </a:pPr>
              <a:t>23</a:t>
            </a:fld>
            <a:endParaRPr lang="en-US" dirty="0"/>
          </a:p>
        </p:txBody>
      </p:sp>
      <p:sp>
        <p:nvSpPr>
          <p:cNvPr id="5" name="TextBox 4">
            <a:extLst>
              <a:ext uri="{FF2B5EF4-FFF2-40B4-BE49-F238E27FC236}">
                <a16:creationId xmlns:a16="http://schemas.microsoft.com/office/drawing/2014/main" id="{749F1699-63DF-31A1-C31D-759490347DF4}"/>
              </a:ext>
            </a:extLst>
          </p:cNvPr>
          <p:cNvSpPr txBox="1"/>
          <p:nvPr/>
        </p:nvSpPr>
        <p:spPr bwMode="auto">
          <a:xfrm>
            <a:off x="1722145" y="1922324"/>
            <a:ext cx="518122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Safe Haven from volatile crypto</a:t>
            </a:r>
            <a:endParaRPr lang="en-US" sz="2800" i="1" dirty="0">
              <a:solidFill>
                <a:srgbClr val="FFFF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0F42111-DAB6-7C3B-A0C1-49555B75E47B}"/>
              </a:ext>
            </a:extLst>
          </p:cNvPr>
          <p:cNvSpPr txBox="1"/>
          <p:nvPr/>
        </p:nvSpPr>
        <p:spPr bwMode="auto">
          <a:xfrm>
            <a:off x="1722145" y="3568278"/>
            <a:ext cx="2884123"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Global payments</a:t>
            </a:r>
          </a:p>
        </p:txBody>
      </p:sp>
      <p:sp>
        <p:nvSpPr>
          <p:cNvPr id="7" name="TextBox 3">
            <a:extLst>
              <a:ext uri="{FF2B5EF4-FFF2-40B4-BE49-F238E27FC236}">
                <a16:creationId xmlns:a16="http://schemas.microsoft.com/office/drawing/2014/main" id="{BCFCD861-67DA-0435-F77D-C218BE508E22}"/>
              </a:ext>
            </a:extLst>
          </p:cNvPr>
          <p:cNvSpPr txBox="1"/>
          <p:nvPr/>
        </p:nvSpPr>
        <p:spPr bwMode="auto">
          <a:xfrm>
            <a:off x="1722145" y="2745301"/>
            <a:ext cx="4264309"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Defi medium of exchange</a:t>
            </a:r>
          </a:p>
        </p:txBody>
      </p:sp>
      <p:sp>
        <p:nvSpPr>
          <p:cNvPr id="8" name="TextBox 7">
            <a:extLst>
              <a:ext uri="{FF2B5EF4-FFF2-40B4-BE49-F238E27FC236}">
                <a16:creationId xmlns:a16="http://schemas.microsoft.com/office/drawing/2014/main" id="{4F037000-B210-FB1A-E054-A6DBAE24CB0E}"/>
              </a:ext>
            </a:extLst>
          </p:cNvPr>
          <p:cNvSpPr txBox="1"/>
          <p:nvPr/>
        </p:nvSpPr>
        <p:spPr bwMode="auto">
          <a:xfrm>
            <a:off x="1722145" y="4411544"/>
            <a:ext cx="446308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Where compliance matters</a:t>
            </a:r>
          </a:p>
        </p:txBody>
      </p:sp>
    </p:spTree>
    <p:extLst>
      <p:ext uri="{BB962C8B-B14F-4D97-AF65-F5344CB8AC3E}">
        <p14:creationId xmlns:p14="http://schemas.microsoft.com/office/powerpoint/2010/main" val="388962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A926-5BEF-2A7C-A864-21AAA787575E}"/>
              </a:ext>
            </a:extLst>
          </p:cNvPr>
          <p:cNvSpPr>
            <a:spLocks noGrp="1"/>
          </p:cNvSpPr>
          <p:nvPr>
            <p:ph type="title"/>
          </p:nvPr>
        </p:nvSpPr>
        <p:spPr/>
        <p:txBody>
          <a:bodyPr/>
          <a:lstStyle/>
          <a:p>
            <a:r>
              <a:rPr lang="en-US" dirty="0"/>
              <a:t>GENIUS Act (2025)</a:t>
            </a:r>
          </a:p>
        </p:txBody>
      </p:sp>
      <p:sp>
        <p:nvSpPr>
          <p:cNvPr id="3" name="Slide Number Placeholder 2">
            <a:extLst>
              <a:ext uri="{FF2B5EF4-FFF2-40B4-BE49-F238E27FC236}">
                <a16:creationId xmlns:a16="http://schemas.microsoft.com/office/drawing/2014/main" id="{B51C522D-AD05-E1D3-B145-CA29FF4ECD52}"/>
              </a:ext>
            </a:extLst>
          </p:cNvPr>
          <p:cNvSpPr>
            <a:spLocks noGrp="1"/>
          </p:cNvSpPr>
          <p:nvPr>
            <p:ph type="sldNum" sz="quarter" idx="11"/>
          </p:nvPr>
        </p:nvSpPr>
        <p:spPr/>
        <p:txBody>
          <a:bodyPr/>
          <a:lstStyle/>
          <a:p>
            <a:pPr>
              <a:defRPr/>
            </a:pPr>
            <a:fld id="{D65C4E5D-DA99-460E-9E68-E8A28959880C}" type="slidenum">
              <a:rPr lang="x-none" smtClean="0"/>
              <a:pPr>
                <a:defRPr/>
              </a:pPr>
              <a:t>24</a:t>
            </a:fld>
            <a:endParaRPr lang="en-US" dirty="0"/>
          </a:p>
        </p:txBody>
      </p:sp>
      <p:sp>
        <p:nvSpPr>
          <p:cNvPr id="5" name="TextBox 4">
            <a:extLst>
              <a:ext uri="{FF2B5EF4-FFF2-40B4-BE49-F238E27FC236}">
                <a16:creationId xmlns:a16="http://schemas.microsoft.com/office/drawing/2014/main" id="{EB0FDE74-DE38-E9A2-3183-E9124DBAA077}"/>
              </a:ext>
            </a:extLst>
          </p:cNvPr>
          <p:cNvSpPr txBox="1"/>
          <p:nvPr/>
        </p:nvSpPr>
        <p:spPr bwMode="auto">
          <a:xfrm>
            <a:off x="440471" y="2905780"/>
            <a:ext cx="519180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Liquid assets: cash, T-Bills, etc.</a:t>
            </a:r>
          </a:p>
        </p:txBody>
      </p:sp>
      <p:sp>
        <p:nvSpPr>
          <p:cNvPr id="4" name="TextBox 3">
            <a:extLst>
              <a:ext uri="{FF2B5EF4-FFF2-40B4-BE49-F238E27FC236}">
                <a16:creationId xmlns:a16="http://schemas.microsoft.com/office/drawing/2014/main" id="{A7A94D76-9A00-3B45-8332-B71E25E57239}"/>
              </a:ext>
            </a:extLst>
          </p:cNvPr>
          <p:cNvSpPr txBox="1"/>
          <p:nvPr/>
        </p:nvSpPr>
        <p:spPr bwMode="auto">
          <a:xfrm>
            <a:off x="440471" y="1868854"/>
            <a:ext cx="358303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Only licensed issuers</a:t>
            </a:r>
            <a:endParaRPr lang="en-US" sz="2800" i="1" dirty="0">
              <a:solidFill>
                <a:srgbClr val="FFFF00"/>
              </a:solidFill>
              <a:latin typeface="Arial" panose="020B0604020202020204" pitchFamily="34" charset="0"/>
              <a:cs typeface="Arial" panose="020B0604020202020204" pitchFamily="34" charset="0"/>
            </a:endParaRPr>
          </a:p>
        </p:txBody>
      </p:sp>
      <p:sp>
        <p:nvSpPr>
          <p:cNvPr id="6" name="TextBox 3">
            <a:extLst>
              <a:ext uri="{FF2B5EF4-FFF2-40B4-BE49-F238E27FC236}">
                <a16:creationId xmlns:a16="http://schemas.microsoft.com/office/drawing/2014/main" id="{9F32CC0B-9B48-47E4-EB78-A375C7F93004}"/>
              </a:ext>
            </a:extLst>
          </p:cNvPr>
          <p:cNvSpPr txBox="1"/>
          <p:nvPr/>
        </p:nvSpPr>
        <p:spPr bwMode="auto">
          <a:xfrm>
            <a:off x="6556366" y="1868854"/>
            <a:ext cx="2045753"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1-1 backing</a:t>
            </a:r>
          </a:p>
        </p:txBody>
      </p:sp>
      <p:sp>
        <p:nvSpPr>
          <p:cNvPr id="7" name="TextBox 6">
            <a:extLst>
              <a:ext uri="{FF2B5EF4-FFF2-40B4-BE49-F238E27FC236}">
                <a16:creationId xmlns:a16="http://schemas.microsoft.com/office/drawing/2014/main" id="{B4B53A00-B457-7A35-094F-140B05C4ECA4}"/>
              </a:ext>
            </a:extLst>
          </p:cNvPr>
          <p:cNvSpPr txBox="1"/>
          <p:nvPr/>
        </p:nvSpPr>
        <p:spPr bwMode="auto">
          <a:xfrm>
            <a:off x="440471" y="3835775"/>
            <a:ext cx="3183885"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No interest or yield</a:t>
            </a:r>
          </a:p>
        </p:txBody>
      </p:sp>
      <p:sp>
        <p:nvSpPr>
          <p:cNvPr id="8" name="TextBox 7">
            <a:extLst>
              <a:ext uri="{FF2B5EF4-FFF2-40B4-BE49-F238E27FC236}">
                <a16:creationId xmlns:a16="http://schemas.microsoft.com/office/drawing/2014/main" id="{55F4D070-BB3B-25A6-5615-A3F6538A8E53}"/>
              </a:ext>
            </a:extLst>
          </p:cNvPr>
          <p:cNvSpPr txBox="1"/>
          <p:nvPr/>
        </p:nvSpPr>
        <p:spPr bwMode="auto">
          <a:xfrm>
            <a:off x="4579864" y="3835775"/>
            <a:ext cx="4022255"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Full disclosure of assets</a:t>
            </a:r>
          </a:p>
        </p:txBody>
      </p:sp>
      <p:sp>
        <p:nvSpPr>
          <p:cNvPr id="9" name="TextBox 8">
            <a:extLst>
              <a:ext uri="{FF2B5EF4-FFF2-40B4-BE49-F238E27FC236}">
                <a16:creationId xmlns:a16="http://schemas.microsoft.com/office/drawing/2014/main" id="{DA68F6DD-AC46-3273-7C2C-097B02F837C2}"/>
              </a:ext>
            </a:extLst>
          </p:cNvPr>
          <p:cNvSpPr txBox="1"/>
          <p:nvPr/>
        </p:nvSpPr>
        <p:spPr bwMode="auto">
          <a:xfrm>
            <a:off x="440471" y="4945575"/>
            <a:ext cx="3163046" cy="523220"/>
          </a:xfrm>
          <a:prstGeom prst="rect">
            <a:avLst/>
          </a:prstGeom>
          <a:solidFill>
            <a:schemeClr val="bg1"/>
          </a:solidFill>
          <a:ln w="76200">
            <a:solidFill>
              <a:srgbClr val="7030A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Bankruptcy priority</a:t>
            </a:r>
          </a:p>
        </p:txBody>
      </p:sp>
      <p:sp>
        <p:nvSpPr>
          <p:cNvPr id="10" name="TextBox 9">
            <a:extLst>
              <a:ext uri="{FF2B5EF4-FFF2-40B4-BE49-F238E27FC236}">
                <a16:creationId xmlns:a16="http://schemas.microsoft.com/office/drawing/2014/main" id="{563107D0-8DF0-9122-C744-783B16235FD1}"/>
              </a:ext>
            </a:extLst>
          </p:cNvPr>
          <p:cNvSpPr txBox="1"/>
          <p:nvPr/>
        </p:nvSpPr>
        <p:spPr bwMode="auto">
          <a:xfrm>
            <a:off x="5339686" y="4945575"/>
            <a:ext cx="3262433"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Other conditions …</a:t>
            </a:r>
          </a:p>
        </p:txBody>
      </p:sp>
    </p:spTree>
    <p:extLst>
      <p:ext uri="{BB962C8B-B14F-4D97-AF65-F5344CB8AC3E}">
        <p14:creationId xmlns:p14="http://schemas.microsoft.com/office/powerpoint/2010/main" val="373274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EEB37-7541-F6A3-095F-8261F4740A5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A7AF818-D81D-83AB-A755-1F7C36CE9F59}"/>
              </a:ext>
            </a:extLst>
          </p:cNvPr>
          <p:cNvSpPr>
            <a:spLocks noGrp="1"/>
          </p:cNvSpPr>
          <p:nvPr>
            <p:ph type="title"/>
          </p:nvPr>
        </p:nvSpPr>
        <p:spPr/>
        <p:txBody>
          <a:bodyPr/>
          <a:lstStyle/>
          <a:p>
            <a:r>
              <a:rPr lang="en-US" dirty="0"/>
              <a:t>Kinds of Stablecoin Backing</a:t>
            </a:r>
          </a:p>
        </p:txBody>
      </p:sp>
      <p:sp>
        <p:nvSpPr>
          <p:cNvPr id="2" name="Slide Number Placeholder 1">
            <a:extLst>
              <a:ext uri="{FF2B5EF4-FFF2-40B4-BE49-F238E27FC236}">
                <a16:creationId xmlns:a16="http://schemas.microsoft.com/office/drawing/2014/main" id="{53D7656A-7EA2-14A0-8957-8DB65D2F674C}"/>
              </a:ext>
            </a:extLst>
          </p:cNvPr>
          <p:cNvSpPr>
            <a:spLocks noGrp="1"/>
          </p:cNvSpPr>
          <p:nvPr>
            <p:ph type="sldNum" sz="quarter" idx="11"/>
          </p:nvPr>
        </p:nvSpPr>
        <p:spPr/>
        <p:txBody>
          <a:bodyPr/>
          <a:lstStyle/>
          <a:p>
            <a:pPr>
              <a:defRPr/>
            </a:pPr>
            <a:fld id="{FE25F947-77F5-4CA6-8472-B4B2967773ED}" type="slidenum">
              <a:rPr lang="x-none" smtClean="0"/>
              <a:pPr>
                <a:defRPr/>
              </a:pPr>
              <a:t>25</a:t>
            </a:fld>
            <a:endParaRPr lang="en-US" dirty="0"/>
          </a:p>
        </p:txBody>
      </p:sp>
      <p:sp>
        <p:nvSpPr>
          <p:cNvPr id="3" name="TextBox 2">
            <a:extLst>
              <a:ext uri="{FF2B5EF4-FFF2-40B4-BE49-F238E27FC236}">
                <a16:creationId xmlns:a16="http://schemas.microsoft.com/office/drawing/2014/main" id="{DA5FB8D2-B32D-3C8B-6B4D-9E21B6068D72}"/>
              </a:ext>
            </a:extLst>
          </p:cNvPr>
          <p:cNvSpPr txBox="1"/>
          <p:nvPr/>
        </p:nvSpPr>
        <p:spPr bwMode="auto">
          <a:xfrm>
            <a:off x="890140" y="1840090"/>
            <a:ext cx="4764446"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tx1">
                    <a:lumMod val="50000"/>
                  </a:schemeClr>
                </a:solidFill>
                <a:latin typeface="Arial" panose="020B0604020202020204" pitchFamily="34" charset="0"/>
                <a:cs typeface="Arial" panose="020B0604020202020204" pitchFamily="34" charset="0"/>
              </a:rPr>
              <a:t>Fiat or other real-world asset</a:t>
            </a:r>
            <a:endParaRPr lang="en-US" sz="2800" i="1" dirty="0">
              <a:solidFill>
                <a:schemeClr val="tx1">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6957A66-1AAE-5559-EAD4-B06917DCB2FE}"/>
              </a:ext>
            </a:extLst>
          </p:cNvPr>
          <p:cNvSpPr txBox="1"/>
          <p:nvPr/>
        </p:nvSpPr>
        <p:spPr bwMode="auto">
          <a:xfrm>
            <a:off x="890140" y="3429000"/>
            <a:ext cx="538160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Overcollateralized crypto assets</a:t>
            </a:r>
          </a:p>
        </p:txBody>
      </p:sp>
      <p:sp>
        <p:nvSpPr>
          <p:cNvPr id="5" name="TextBox 3">
            <a:extLst>
              <a:ext uri="{FF2B5EF4-FFF2-40B4-BE49-F238E27FC236}">
                <a16:creationId xmlns:a16="http://schemas.microsoft.com/office/drawing/2014/main" id="{D98D8B67-3D70-4370-95B7-21D81933E2A6}"/>
              </a:ext>
            </a:extLst>
          </p:cNvPr>
          <p:cNvSpPr txBox="1"/>
          <p:nvPr/>
        </p:nvSpPr>
        <p:spPr bwMode="auto">
          <a:xfrm>
            <a:off x="1733102" y="2634545"/>
            <a:ext cx="2897203"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tx1">
                    <a:lumMod val="50000"/>
                  </a:schemeClr>
                </a:solidFill>
                <a:latin typeface="Arial" panose="020B0604020202020204" pitchFamily="34" charset="0"/>
                <a:cs typeface="Arial" panose="020B0604020202020204" pitchFamily="34" charset="0"/>
              </a:rPr>
              <a:t>USDT, USDC, …</a:t>
            </a:r>
          </a:p>
        </p:txBody>
      </p:sp>
      <p:sp>
        <p:nvSpPr>
          <p:cNvPr id="7" name="TextBox 6">
            <a:extLst>
              <a:ext uri="{FF2B5EF4-FFF2-40B4-BE49-F238E27FC236}">
                <a16:creationId xmlns:a16="http://schemas.microsoft.com/office/drawing/2014/main" id="{206A472E-AD5B-701D-ED51-9BDFF53E16E0}"/>
              </a:ext>
            </a:extLst>
          </p:cNvPr>
          <p:cNvSpPr txBox="1"/>
          <p:nvPr/>
        </p:nvSpPr>
        <p:spPr bwMode="auto">
          <a:xfrm>
            <a:off x="1733102" y="4223455"/>
            <a:ext cx="1340432"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DAI, …</a:t>
            </a:r>
          </a:p>
        </p:txBody>
      </p:sp>
      <p:sp>
        <p:nvSpPr>
          <p:cNvPr id="8" name="TextBox 7">
            <a:extLst>
              <a:ext uri="{FF2B5EF4-FFF2-40B4-BE49-F238E27FC236}">
                <a16:creationId xmlns:a16="http://schemas.microsoft.com/office/drawing/2014/main" id="{B270BCF6-FEED-31B9-E068-5DF0F76DBF45}"/>
              </a:ext>
            </a:extLst>
          </p:cNvPr>
          <p:cNvSpPr txBox="1"/>
          <p:nvPr/>
        </p:nvSpPr>
        <p:spPr bwMode="auto">
          <a:xfrm>
            <a:off x="890140" y="5017910"/>
            <a:ext cx="1964000"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tx1">
                    <a:lumMod val="50000"/>
                  </a:schemeClr>
                </a:solidFill>
                <a:latin typeface="Arial" panose="020B0604020202020204" pitchFamily="34" charset="0"/>
                <a:cs typeface="Arial" panose="020B0604020202020204" pitchFamily="34" charset="0"/>
              </a:rPr>
              <a:t>Algorithmic</a:t>
            </a:r>
          </a:p>
        </p:txBody>
      </p:sp>
      <p:sp>
        <p:nvSpPr>
          <p:cNvPr id="14" name="TextBox 13">
            <a:extLst>
              <a:ext uri="{FF2B5EF4-FFF2-40B4-BE49-F238E27FC236}">
                <a16:creationId xmlns:a16="http://schemas.microsoft.com/office/drawing/2014/main" id="{E577DAEE-478B-A385-A186-590613544DAB}"/>
              </a:ext>
            </a:extLst>
          </p:cNvPr>
          <p:cNvSpPr txBox="1"/>
          <p:nvPr/>
        </p:nvSpPr>
        <p:spPr bwMode="auto">
          <a:xfrm>
            <a:off x="1733102" y="5812364"/>
            <a:ext cx="4169476"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tx1">
                    <a:lumMod val="50000"/>
                  </a:schemeClr>
                </a:solidFill>
                <a:latin typeface="Arial" panose="020B0604020202020204" pitchFamily="34" charset="0"/>
                <a:cs typeface="Arial" panose="020B0604020202020204" pitchFamily="34" charset="0"/>
              </a:rPr>
              <a:t>Terra/Luna, Iron/Titan, …</a:t>
            </a:r>
          </a:p>
        </p:txBody>
      </p:sp>
    </p:spTree>
    <p:extLst>
      <p:ext uri="{BB962C8B-B14F-4D97-AF65-F5344CB8AC3E}">
        <p14:creationId xmlns:p14="http://schemas.microsoft.com/office/powerpoint/2010/main" val="357175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3CC2B-6295-672D-00AD-3450052095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7EC478-82AE-F5BB-25DF-9B62752ECE72}"/>
              </a:ext>
            </a:extLst>
          </p:cNvPr>
          <p:cNvSpPr>
            <a:spLocks noGrp="1"/>
          </p:cNvSpPr>
          <p:nvPr>
            <p:ph type="title"/>
          </p:nvPr>
        </p:nvSpPr>
        <p:spPr/>
        <p:txBody>
          <a:bodyPr/>
          <a:lstStyle/>
          <a:p>
            <a:r>
              <a:rPr lang="en-US" dirty="0"/>
              <a:t>Overcollateralized Loans</a:t>
            </a:r>
          </a:p>
        </p:txBody>
      </p:sp>
      <p:sp>
        <p:nvSpPr>
          <p:cNvPr id="3" name="Slide Number Placeholder 2">
            <a:extLst>
              <a:ext uri="{FF2B5EF4-FFF2-40B4-BE49-F238E27FC236}">
                <a16:creationId xmlns:a16="http://schemas.microsoft.com/office/drawing/2014/main" id="{D97F20C9-BA4B-7EFA-7EB3-8E8CEBD58D60}"/>
              </a:ext>
            </a:extLst>
          </p:cNvPr>
          <p:cNvSpPr>
            <a:spLocks noGrp="1"/>
          </p:cNvSpPr>
          <p:nvPr>
            <p:ph type="sldNum" sz="quarter" idx="11"/>
          </p:nvPr>
        </p:nvSpPr>
        <p:spPr/>
        <p:txBody>
          <a:bodyPr/>
          <a:lstStyle/>
          <a:p>
            <a:pPr>
              <a:defRPr/>
            </a:pPr>
            <a:fld id="{D65C4E5D-DA99-460E-9E68-E8A28959880C}" type="slidenum">
              <a:rPr lang="x-none" smtClean="0"/>
              <a:pPr>
                <a:defRPr/>
              </a:pPr>
              <a:t>26</a:t>
            </a:fld>
            <a:endParaRPr lang="en-US" dirty="0"/>
          </a:p>
        </p:txBody>
      </p:sp>
      <p:sp>
        <p:nvSpPr>
          <p:cNvPr id="15" name="Speech Bubble: Rectangle with Corners Rounded 14">
            <a:extLst>
              <a:ext uri="{FF2B5EF4-FFF2-40B4-BE49-F238E27FC236}">
                <a16:creationId xmlns:a16="http://schemas.microsoft.com/office/drawing/2014/main" id="{506342AF-6A75-BC3E-758A-612C04226177}"/>
              </a:ext>
            </a:extLst>
          </p:cNvPr>
          <p:cNvSpPr/>
          <p:nvPr/>
        </p:nvSpPr>
        <p:spPr bwMode="auto">
          <a:xfrm>
            <a:off x="3866984" y="1758018"/>
            <a:ext cx="2743954" cy="1328023"/>
          </a:xfrm>
          <a:prstGeom prst="wedgeRoundRectCallout">
            <a:avLst>
              <a:gd name="adj1" fmla="val -81562"/>
              <a:gd name="adj2" fmla="val 16151"/>
              <a:gd name="adj3" fmla="val 16667"/>
            </a:avLst>
          </a:prstGeom>
          <a:solidFill>
            <a:schemeClr val="bg2"/>
          </a:solidFill>
          <a:ln w="762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believe my ETH will someday be very valuable …</a:t>
            </a:r>
          </a:p>
        </p:txBody>
      </p:sp>
      <p:sp>
        <p:nvSpPr>
          <p:cNvPr id="16" name="Speech Bubble: Rectangle with Corners Rounded 15">
            <a:extLst>
              <a:ext uri="{FF2B5EF4-FFF2-40B4-BE49-F238E27FC236}">
                <a16:creationId xmlns:a16="http://schemas.microsoft.com/office/drawing/2014/main" id="{D94BAF2E-F10D-94F9-D37F-B84E16021A91}"/>
              </a:ext>
            </a:extLst>
          </p:cNvPr>
          <p:cNvSpPr/>
          <p:nvPr/>
        </p:nvSpPr>
        <p:spPr bwMode="auto">
          <a:xfrm>
            <a:off x="4149694" y="3994735"/>
            <a:ext cx="2743954" cy="1328023"/>
          </a:xfrm>
          <a:prstGeom prst="wedgeRoundRectCallout">
            <a:avLst>
              <a:gd name="adj1" fmla="val -77642"/>
              <a:gd name="adj2" fmla="val -91365"/>
              <a:gd name="adj3" fmla="val 16667"/>
            </a:avLst>
          </a:prstGeom>
          <a:solidFill>
            <a:schemeClr val="bg2"/>
          </a:solidFill>
          <a:ln w="762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But I want it</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 to work for me in the meantime!</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pic>
        <p:nvPicPr>
          <p:cNvPr id="18" name="Picture 28" descr="Image result for blue fedora clipart">
            <a:extLst>
              <a:ext uri="{FF2B5EF4-FFF2-40B4-BE49-F238E27FC236}">
                <a16:creationId xmlns:a16="http://schemas.microsoft.com/office/drawing/2014/main" id="{C359AAFC-38F1-6DFA-FA86-94E17EB360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941" y="2318522"/>
            <a:ext cx="2317750" cy="1583797"/>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C1396096-9CCC-3762-970F-5B985758722B}"/>
              </a:ext>
            </a:extLst>
          </p:cNvPr>
          <p:cNvGrpSpPr/>
          <p:nvPr/>
        </p:nvGrpSpPr>
        <p:grpSpPr>
          <a:xfrm>
            <a:off x="518420" y="4366773"/>
            <a:ext cx="2946154" cy="1798496"/>
            <a:chOff x="-59148" y="3948798"/>
            <a:chExt cx="4027278" cy="2458474"/>
          </a:xfrm>
        </p:grpSpPr>
        <p:grpSp>
          <p:nvGrpSpPr>
            <p:cNvPr id="20" name="Group 19">
              <a:extLst>
                <a:ext uri="{FF2B5EF4-FFF2-40B4-BE49-F238E27FC236}">
                  <a16:creationId xmlns:a16="http://schemas.microsoft.com/office/drawing/2014/main" id="{C304ED3F-7DE9-B527-8B2F-0A12052DA75F}"/>
                </a:ext>
              </a:extLst>
            </p:cNvPr>
            <p:cNvGrpSpPr/>
            <p:nvPr/>
          </p:nvGrpSpPr>
          <p:grpSpPr>
            <a:xfrm>
              <a:off x="-59148" y="3948798"/>
              <a:ext cx="4027278" cy="1302576"/>
              <a:chOff x="-59148" y="3948798"/>
              <a:chExt cx="4027278" cy="1302576"/>
            </a:xfrm>
          </p:grpSpPr>
          <p:pic>
            <p:nvPicPr>
              <p:cNvPr id="22" name="Picture 14" descr="Ethereum eth coin 3d rotage 360 degrees in black bg Cryptocurrency token  seemless loop">
                <a:extLst>
                  <a:ext uri="{FF2B5EF4-FFF2-40B4-BE49-F238E27FC236}">
                    <a16:creationId xmlns:a16="http://schemas.microsoft.com/office/drawing/2014/main" id="{972D7A5C-6B81-E101-2F8F-408B48E64C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48" y="3948798"/>
                <a:ext cx="2317750" cy="13025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Ethereum eth coin 3d rotage 360 degrees in black bg Cryptocurrency token  seemless loop">
                <a:extLst>
                  <a:ext uri="{FF2B5EF4-FFF2-40B4-BE49-F238E27FC236}">
                    <a16:creationId xmlns:a16="http://schemas.microsoft.com/office/drawing/2014/main" id="{8C2C6542-4461-C4EF-E1CE-CADF2B28AD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0380" y="3948798"/>
                <a:ext cx="2317750" cy="130257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14" descr="Ethereum eth coin 3d rotage 360 degrees in black bg Cryptocurrency token  seemless loop">
              <a:extLst>
                <a:ext uri="{FF2B5EF4-FFF2-40B4-BE49-F238E27FC236}">
                  <a16:creationId xmlns:a16="http://schemas.microsoft.com/office/drawing/2014/main" id="{90B940E2-DAC1-497F-2E47-655AB9DE4C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16" y="5104696"/>
              <a:ext cx="2317750" cy="13025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852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9E17A-CF8A-0112-A615-4D730618E5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8A9285-B373-CBC9-F3F4-7D8A23271D47}"/>
              </a:ext>
            </a:extLst>
          </p:cNvPr>
          <p:cNvSpPr>
            <a:spLocks noGrp="1"/>
          </p:cNvSpPr>
          <p:nvPr>
            <p:ph type="title"/>
          </p:nvPr>
        </p:nvSpPr>
        <p:spPr/>
        <p:txBody>
          <a:bodyPr/>
          <a:lstStyle/>
          <a:p>
            <a:r>
              <a:rPr lang="en-US" dirty="0"/>
              <a:t>Overcollateralized Crypto</a:t>
            </a:r>
          </a:p>
        </p:txBody>
      </p:sp>
      <p:sp>
        <p:nvSpPr>
          <p:cNvPr id="3" name="Slide Number Placeholder 2">
            <a:extLst>
              <a:ext uri="{FF2B5EF4-FFF2-40B4-BE49-F238E27FC236}">
                <a16:creationId xmlns:a16="http://schemas.microsoft.com/office/drawing/2014/main" id="{CF0DFF2C-0004-90EE-CE3D-7BCF64331EBE}"/>
              </a:ext>
            </a:extLst>
          </p:cNvPr>
          <p:cNvSpPr>
            <a:spLocks noGrp="1"/>
          </p:cNvSpPr>
          <p:nvPr>
            <p:ph type="sldNum" sz="quarter" idx="11"/>
          </p:nvPr>
        </p:nvSpPr>
        <p:spPr/>
        <p:txBody>
          <a:bodyPr/>
          <a:lstStyle/>
          <a:p>
            <a:pPr>
              <a:defRPr/>
            </a:pPr>
            <a:fld id="{D65C4E5D-DA99-460E-9E68-E8A28959880C}" type="slidenum">
              <a:rPr lang="x-none" smtClean="0"/>
              <a:pPr>
                <a:defRPr/>
              </a:pPr>
              <a:t>27</a:t>
            </a:fld>
            <a:endParaRPr lang="en-US" dirty="0"/>
          </a:p>
        </p:txBody>
      </p:sp>
      <p:pic>
        <p:nvPicPr>
          <p:cNvPr id="6" name="Picture 28" descr="Image result for blue fedora clipart">
            <a:extLst>
              <a:ext uri="{FF2B5EF4-FFF2-40B4-BE49-F238E27FC236}">
                <a16:creationId xmlns:a16="http://schemas.microsoft.com/office/drawing/2014/main" id="{8683692B-33F9-9F57-44F7-70586558F4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941" y="2318522"/>
            <a:ext cx="2317750" cy="158379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76DE2523-F03A-53A8-D181-7AF7172B4E2C}"/>
              </a:ext>
            </a:extLst>
          </p:cNvPr>
          <p:cNvGrpSpPr/>
          <p:nvPr/>
        </p:nvGrpSpPr>
        <p:grpSpPr>
          <a:xfrm>
            <a:off x="518420" y="4366773"/>
            <a:ext cx="2946154" cy="1798496"/>
            <a:chOff x="-59148" y="3948798"/>
            <a:chExt cx="4027278" cy="2458474"/>
          </a:xfrm>
        </p:grpSpPr>
        <p:grpSp>
          <p:nvGrpSpPr>
            <p:cNvPr id="10" name="Group 9">
              <a:extLst>
                <a:ext uri="{FF2B5EF4-FFF2-40B4-BE49-F238E27FC236}">
                  <a16:creationId xmlns:a16="http://schemas.microsoft.com/office/drawing/2014/main" id="{9F6CE217-84DC-F277-57A6-E989B9CE8C32}"/>
                </a:ext>
              </a:extLst>
            </p:cNvPr>
            <p:cNvGrpSpPr/>
            <p:nvPr/>
          </p:nvGrpSpPr>
          <p:grpSpPr>
            <a:xfrm>
              <a:off x="-59148" y="3948798"/>
              <a:ext cx="4027278" cy="1302576"/>
              <a:chOff x="-59148" y="3948798"/>
              <a:chExt cx="4027278" cy="1302576"/>
            </a:xfrm>
          </p:grpSpPr>
          <p:pic>
            <p:nvPicPr>
              <p:cNvPr id="1038" name="Picture 14" descr="Ethereum eth coin 3d rotage 360 degrees in black bg Cryptocurrency token  seemless loop">
                <a:extLst>
                  <a:ext uri="{FF2B5EF4-FFF2-40B4-BE49-F238E27FC236}">
                    <a16:creationId xmlns:a16="http://schemas.microsoft.com/office/drawing/2014/main" id="{6A604775-7F4A-3570-FEF1-BB008A283F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48" y="3948798"/>
                <a:ext cx="2317750" cy="13025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Ethereum eth coin 3d rotage 360 degrees in black bg Cryptocurrency token  seemless loop">
                <a:extLst>
                  <a:ext uri="{FF2B5EF4-FFF2-40B4-BE49-F238E27FC236}">
                    <a16:creationId xmlns:a16="http://schemas.microsoft.com/office/drawing/2014/main" id="{EB312C63-AA47-F74C-6B84-659714C651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0380" y="3948798"/>
                <a:ext cx="2317750" cy="1302576"/>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4" descr="Ethereum eth coin 3d rotage 360 degrees in black bg Cryptocurrency token  seemless loop">
              <a:extLst>
                <a:ext uri="{FF2B5EF4-FFF2-40B4-BE49-F238E27FC236}">
                  <a16:creationId xmlns:a16="http://schemas.microsoft.com/office/drawing/2014/main" id="{A31CBE84-8B0E-A745-5D90-754E75D174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16" y="5104696"/>
              <a:ext cx="2317750" cy="1302576"/>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Speech Bubble: Rectangle with Corners Rounded 14">
            <a:extLst>
              <a:ext uri="{FF2B5EF4-FFF2-40B4-BE49-F238E27FC236}">
                <a16:creationId xmlns:a16="http://schemas.microsoft.com/office/drawing/2014/main" id="{812E0CD9-2815-99AA-9665-6BCA41A0E4A6}"/>
              </a:ext>
            </a:extLst>
          </p:cNvPr>
          <p:cNvSpPr/>
          <p:nvPr/>
        </p:nvSpPr>
        <p:spPr bwMode="auto">
          <a:xfrm>
            <a:off x="3295691" y="2490262"/>
            <a:ext cx="2743954" cy="1328023"/>
          </a:xfrm>
          <a:prstGeom prst="wedgeRoundRectCallout">
            <a:avLst>
              <a:gd name="adj1" fmla="val 74901"/>
              <a:gd name="adj2" fmla="val 34929"/>
              <a:gd name="adj3" fmla="val 16667"/>
            </a:avLst>
          </a:prstGeom>
          <a:solidFill>
            <a:schemeClr val="bg2"/>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will </a:t>
            </a:r>
            <a:r>
              <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mint</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&amp; </a:t>
            </a:r>
            <a:r>
              <a:rPr kumimoji="0" lang="en-US" sz="24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lend</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you</a:t>
            </a:r>
            <a:r>
              <a:rPr lang="en-US" dirty="0">
                <a:solidFill>
                  <a:srgbClr val="FFFF00"/>
                </a:solidFill>
                <a:latin typeface="Arial" panose="020B0604020202020204" pitchFamily="34" charset="0"/>
                <a:cs typeface="Arial" panose="020B0604020202020204" pitchFamily="34" charset="0"/>
              </a:rPr>
              <a:t> $100 in DAI stablecoins</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6" name="Speech Bubble: Rectangle with Corners Rounded 15">
            <a:extLst>
              <a:ext uri="{FF2B5EF4-FFF2-40B4-BE49-F238E27FC236}">
                <a16:creationId xmlns:a16="http://schemas.microsoft.com/office/drawing/2014/main" id="{7C8AAF31-CC69-6421-1FF3-330D68FC7B3B}"/>
              </a:ext>
            </a:extLst>
          </p:cNvPr>
          <p:cNvSpPr/>
          <p:nvPr/>
        </p:nvSpPr>
        <p:spPr bwMode="auto">
          <a:xfrm>
            <a:off x="3846558" y="4296885"/>
            <a:ext cx="2743954" cy="1328023"/>
          </a:xfrm>
          <a:prstGeom prst="wedgeRoundRectCallout">
            <a:avLst>
              <a:gd name="adj1" fmla="val 41755"/>
              <a:gd name="adj2" fmla="val -77741"/>
              <a:gd name="adj3" fmla="val 16667"/>
            </a:avLst>
          </a:prstGeom>
          <a:solidFill>
            <a:schemeClr val="bg2"/>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If you give me $150 </a:t>
            </a:r>
            <a:r>
              <a:rPr lang="en-US" dirty="0">
                <a:solidFill>
                  <a:srgbClr val="FFFF00"/>
                </a:solidFill>
                <a:latin typeface="Arial" panose="020B0604020202020204" pitchFamily="34" charset="0"/>
                <a:cs typeface="Arial" panose="020B0604020202020204" pitchFamily="34" charset="0"/>
              </a:rPr>
              <a:t>collateral in ETH</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CE312324-FF1B-B578-BDB3-4D54CDD52A70}"/>
              </a:ext>
            </a:extLst>
          </p:cNvPr>
          <p:cNvGrpSpPr/>
          <p:nvPr/>
        </p:nvGrpSpPr>
        <p:grpSpPr>
          <a:xfrm>
            <a:off x="6750082" y="5452532"/>
            <a:ext cx="2007464" cy="954740"/>
            <a:chOff x="6368964" y="5174283"/>
            <a:chExt cx="2007464" cy="954740"/>
          </a:xfrm>
        </p:grpSpPr>
        <p:pic>
          <p:nvPicPr>
            <p:cNvPr id="1036" name="Picture 12" descr="Dai Blockchain Stock Illustrations – 96 Dai Blockchain Stock Illustrations,  Vectors &amp; Clipart - Dreamstime">
              <a:extLst>
                <a:ext uri="{FF2B5EF4-FFF2-40B4-BE49-F238E27FC236}">
                  <a16:creationId xmlns:a16="http://schemas.microsoft.com/office/drawing/2014/main" id="{225732D2-C2FD-7128-81A5-92F46D1E48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1688" y="5174283"/>
              <a:ext cx="954740" cy="9547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Dai Blockchain Stock Illustrations – 96 Dai Blockchain Stock Illustrations,  Vectors &amp; Clipart - Dreamstime">
              <a:extLst>
                <a:ext uri="{FF2B5EF4-FFF2-40B4-BE49-F238E27FC236}">
                  <a16:creationId xmlns:a16="http://schemas.microsoft.com/office/drawing/2014/main" id="{9BCDCA7A-B641-B3E1-0F34-4A71A1EB4C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8964" y="5174283"/>
              <a:ext cx="954740" cy="95474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6" descr="vintage soda machine">
            <a:extLst>
              <a:ext uri="{FF2B5EF4-FFF2-40B4-BE49-F238E27FC236}">
                <a16:creationId xmlns:a16="http://schemas.microsoft.com/office/drawing/2014/main" id="{1A4857D6-9C44-B11D-5F20-A1CAB028B2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3614" y="1898722"/>
            <a:ext cx="1900401" cy="3102694"/>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22466756-DA1B-B783-FCF4-FC371CA57DBF}"/>
              </a:ext>
            </a:extLst>
          </p:cNvPr>
          <p:cNvSpPr/>
          <p:nvPr/>
        </p:nvSpPr>
        <p:spPr bwMode="auto">
          <a:xfrm>
            <a:off x="3224364" y="1022373"/>
            <a:ext cx="2743954" cy="919401"/>
          </a:xfrm>
          <a:prstGeom prst="wedgeRoundRectCallout">
            <a:avLst>
              <a:gd name="adj1" fmla="val 78109"/>
              <a:gd name="adj2" fmla="val 108324"/>
              <a:gd name="adj3" fmla="val 16667"/>
            </a:avLst>
          </a:prstGeom>
          <a:solidFill>
            <a:schemeClr val="bg2"/>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am a DAI smart contract</a:t>
            </a:r>
          </a:p>
        </p:txBody>
      </p:sp>
    </p:spTree>
    <p:extLst>
      <p:ext uri="{BB962C8B-B14F-4D97-AF65-F5344CB8AC3E}">
        <p14:creationId xmlns:p14="http://schemas.microsoft.com/office/powerpoint/2010/main" val="81899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A5378-209F-DEF5-0103-B1B5029F36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42F352-50DB-7D58-0CA5-B26CF70FA6F8}"/>
              </a:ext>
            </a:extLst>
          </p:cNvPr>
          <p:cNvSpPr>
            <a:spLocks noGrp="1"/>
          </p:cNvSpPr>
          <p:nvPr>
            <p:ph type="title"/>
          </p:nvPr>
        </p:nvSpPr>
        <p:spPr/>
        <p:txBody>
          <a:bodyPr/>
          <a:lstStyle/>
          <a:p>
            <a:r>
              <a:rPr lang="en-US" dirty="0"/>
              <a:t>Overcollateralized Crypto</a:t>
            </a:r>
          </a:p>
        </p:txBody>
      </p:sp>
      <p:sp>
        <p:nvSpPr>
          <p:cNvPr id="3" name="Slide Number Placeholder 2">
            <a:extLst>
              <a:ext uri="{FF2B5EF4-FFF2-40B4-BE49-F238E27FC236}">
                <a16:creationId xmlns:a16="http://schemas.microsoft.com/office/drawing/2014/main" id="{9C90C7D3-1F7D-65C8-1993-BCC554F52948}"/>
              </a:ext>
            </a:extLst>
          </p:cNvPr>
          <p:cNvSpPr>
            <a:spLocks noGrp="1"/>
          </p:cNvSpPr>
          <p:nvPr>
            <p:ph type="sldNum" sz="quarter" idx="11"/>
          </p:nvPr>
        </p:nvSpPr>
        <p:spPr/>
        <p:txBody>
          <a:bodyPr/>
          <a:lstStyle/>
          <a:p>
            <a:pPr>
              <a:defRPr/>
            </a:pPr>
            <a:fld id="{D65C4E5D-DA99-460E-9E68-E8A28959880C}" type="slidenum">
              <a:rPr lang="x-none" smtClean="0"/>
              <a:pPr>
                <a:defRPr/>
              </a:pPr>
              <a:t>28</a:t>
            </a:fld>
            <a:endParaRPr lang="en-US" dirty="0"/>
          </a:p>
        </p:txBody>
      </p:sp>
      <p:pic>
        <p:nvPicPr>
          <p:cNvPr id="6" name="Picture 28" descr="Image result for blue fedora clipart">
            <a:extLst>
              <a:ext uri="{FF2B5EF4-FFF2-40B4-BE49-F238E27FC236}">
                <a16:creationId xmlns:a16="http://schemas.microsoft.com/office/drawing/2014/main" id="{93185D2E-F150-6B63-7673-166AC764CF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941" y="2318522"/>
            <a:ext cx="2317750" cy="158379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0EEE6774-5070-85DE-68B3-DD94D1B7ED5B}"/>
              </a:ext>
            </a:extLst>
          </p:cNvPr>
          <p:cNvGrpSpPr/>
          <p:nvPr/>
        </p:nvGrpSpPr>
        <p:grpSpPr>
          <a:xfrm>
            <a:off x="6068387" y="5030654"/>
            <a:ext cx="2946154" cy="1798496"/>
            <a:chOff x="-59148" y="3948798"/>
            <a:chExt cx="4027278" cy="2458474"/>
          </a:xfrm>
        </p:grpSpPr>
        <p:grpSp>
          <p:nvGrpSpPr>
            <p:cNvPr id="10" name="Group 9">
              <a:extLst>
                <a:ext uri="{FF2B5EF4-FFF2-40B4-BE49-F238E27FC236}">
                  <a16:creationId xmlns:a16="http://schemas.microsoft.com/office/drawing/2014/main" id="{46BD8371-546A-69E1-0830-DC3BC7657A62}"/>
                </a:ext>
              </a:extLst>
            </p:cNvPr>
            <p:cNvGrpSpPr/>
            <p:nvPr/>
          </p:nvGrpSpPr>
          <p:grpSpPr>
            <a:xfrm>
              <a:off x="-59148" y="3948798"/>
              <a:ext cx="4027278" cy="1302576"/>
              <a:chOff x="-59148" y="3948798"/>
              <a:chExt cx="4027278" cy="1302576"/>
            </a:xfrm>
          </p:grpSpPr>
          <p:pic>
            <p:nvPicPr>
              <p:cNvPr id="1038" name="Picture 14" descr="Ethereum eth coin 3d rotage 360 degrees in black bg Cryptocurrency token  seemless loop">
                <a:extLst>
                  <a:ext uri="{FF2B5EF4-FFF2-40B4-BE49-F238E27FC236}">
                    <a16:creationId xmlns:a16="http://schemas.microsoft.com/office/drawing/2014/main" id="{3CA37B56-C90F-4500-338E-AE0AC94498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48" y="3948798"/>
                <a:ext cx="2317750" cy="13025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Ethereum eth coin 3d rotage 360 degrees in black bg Cryptocurrency token  seemless loop">
                <a:extLst>
                  <a:ext uri="{FF2B5EF4-FFF2-40B4-BE49-F238E27FC236}">
                    <a16:creationId xmlns:a16="http://schemas.microsoft.com/office/drawing/2014/main" id="{9C7AC803-3F8B-0F73-5567-CFF5374D69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0380" y="3948798"/>
                <a:ext cx="2317750" cy="1302576"/>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4" descr="Ethereum eth coin 3d rotage 360 degrees in black bg Cryptocurrency token  seemless loop">
              <a:extLst>
                <a:ext uri="{FF2B5EF4-FFF2-40B4-BE49-F238E27FC236}">
                  <a16:creationId xmlns:a16="http://schemas.microsoft.com/office/drawing/2014/main" id="{B7919A4B-97FC-1121-93C1-DE9F07EC36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16" y="5104696"/>
              <a:ext cx="2317750" cy="13025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6F412A3C-5FA7-070B-8349-07521BB69ECE}"/>
              </a:ext>
            </a:extLst>
          </p:cNvPr>
          <p:cNvGrpSpPr/>
          <p:nvPr/>
        </p:nvGrpSpPr>
        <p:grpSpPr>
          <a:xfrm>
            <a:off x="1133084" y="4921511"/>
            <a:ext cx="2007464" cy="954740"/>
            <a:chOff x="6368964" y="5174283"/>
            <a:chExt cx="2007464" cy="954740"/>
          </a:xfrm>
        </p:grpSpPr>
        <p:pic>
          <p:nvPicPr>
            <p:cNvPr id="1036" name="Picture 12" descr="Dai Blockchain Stock Illustrations – 96 Dai Blockchain Stock Illustrations,  Vectors &amp; Clipart - Dreamstime">
              <a:extLst>
                <a:ext uri="{FF2B5EF4-FFF2-40B4-BE49-F238E27FC236}">
                  <a16:creationId xmlns:a16="http://schemas.microsoft.com/office/drawing/2014/main" id="{68138974-E443-8176-A7E3-44603C02AB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1688" y="5174283"/>
              <a:ext cx="954740" cy="9547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Dai Blockchain Stock Illustrations – 96 Dai Blockchain Stock Illustrations,  Vectors &amp; Clipart - Dreamstime">
              <a:extLst>
                <a:ext uri="{FF2B5EF4-FFF2-40B4-BE49-F238E27FC236}">
                  <a16:creationId xmlns:a16="http://schemas.microsoft.com/office/drawing/2014/main" id="{EC84F3B5-C54B-65B6-9F0A-20865693D4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8964" y="5174283"/>
              <a:ext cx="954740" cy="95474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6" descr="vintage soda machine">
            <a:extLst>
              <a:ext uri="{FF2B5EF4-FFF2-40B4-BE49-F238E27FC236}">
                <a16:creationId xmlns:a16="http://schemas.microsoft.com/office/drawing/2014/main" id="{8A1844B0-C20D-6391-29BE-F0043E83EC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3614" y="1898722"/>
            <a:ext cx="1900401" cy="310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590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498F7-8FE8-BAD9-8C5E-A2EF0A8A68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2391B8-A2D4-CAAC-536C-4BE5B8961779}"/>
              </a:ext>
            </a:extLst>
          </p:cNvPr>
          <p:cNvSpPr>
            <a:spLocks noGrp="1"/>
          </p:cNvSpPr>
          <p:nvPr>
            <p:ph type="title"/>
          </p:nvPr>
        </p:nvSpPr>
        <p:spPr/>
        <p:txBody>
          <a:bodyPr/>
          <a:lstStyle/>
          <a:p>
            <a:r>
              <a:rPr lang="en-US" dirty="0"/>
              <a:t>Overcollateralized Loans</a:t>
            </a:r>
          </a:p>
        </p:txBody>
      </p:sp>
      <p:sp>
        <p:nvSpPr>
          <p:cNvPr id="3" name="Slide Number Placeholder 2">
            <a:extLst>
              <a:ext uri="{FF2B5EF4-FFF2-40B4-BE49-F238E27FC236}">
                <a16:creationId xmlns:a16="http://schemas.microsoft.com/office/drawing/2014/main" id="{373A8E7B-C2CD-2FEF-37F9-C17F3D254F75}"/>
              </a:ext>
            </a:extLst>
          </p:cNvPr>
          <p:cNvSpPr>
            <a:spLocks noGrp="1"/>
          </p:cNvSpPr>
          <p:nvPr>
            <p:ph type="sldNum" sz="quarter" idx="11"/>
          </p:nvPr>
        </p:nvSpPr>
        <p:spPr/>
        <p:txBody>
          <a:bodyPr/>
          <a:lstStyle/>
          <a:p>
            <a:pPr>
              <a:defRPr/>
            </a:pPr>
            <a:fld id="{D65C4E5D-DA99-460E-9E68-E8A28959880C}" type="slidenum">
              <a:rPr lang="x-none" smtClean="0"/>
              <a:pPr>
                <a:defRPr/>
              </a:pPr>
              <a:t>29</a:t>
            </a:fld>
            <a:endParaRPr lang="en-US" dirty="0"/>
          </a:p>
        </p:txBody>
      </p:sp>
      <p:pic>
        <p:nvPicPr>
          <p:cNvPr id="6" name="Picture 28" descr="Image result for blue fedora clipart">
            <a:extLst>
              <a:ext uri="{FF2B5EF4-FFF2-40B4-BE49-F238E27FC236}">
                <a16:creationId xmlns:a16="http://schemas.microsoft.com/office/drawing/2014/main" id="{032BF89F-D75D-532F-5ACF-45AE224101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941" y="2318522"/>
            <a:ext cx="2317750" cy="1583797"/>
          </a:xfrm>
          <a:prstGeom prst="rect">
            <a:avLst/>
          </a:prstGeom>
          <a:noFill/>
          <a:extLst>
            <a:ext uri="{909E8E84-426E-40DD-AFC4-6F175D3DCCD1}">
              <a14:hiddenFill xmlns:a14="http://schemas.microsoft.com/office/drawing/2010/main">
                <a:solidFill>
                  <a:srgbClr val="FFFFFF"/>
                </a:solidFill>
              </a14:hiddenFill>
            </a:ext>
          </a:extLst>
        </p:spPr>
      </p:pic>
      <p:sp>
        <p:nvSpPr>
          <p:cNvPr id="15" name="Speech Bubble: Rectangle with Corners Rounded 14">
            <a:extLst>
              <a:ext uri="{FF2B5EF4-FFF2-40B4-BE49-F238E27FC236}">
                <a16:creationId xmlns:a16="http://schemas.microsoft.com/office/drawing/2014/main" id="{77F99822-81C9-5ECE-0593-B452977AC1C6}"/>
              </a:ext>
            </a:extLst>
          </p:cNvPr>
          <p:cNvSpPr/>
          <p:nvPr/>
        </p:nvSpPr>
        <p:spPr bwMode="auto">
          <a:xfrm>
            <a:off x="3162848" y="1450199"/>
            <a:ext cx="2743954" cy="1736646"/>
          </a:xfrm>
          <a:prstGeom prst="wedgeRoundRectCallout">
            <a:avLst>
              <a:gd name="adj1" fmla="val 74901"/>
              <a:gd name="adj2" fmla="val 34929"/>
              <a:gd name="adj3" fmla="val 16667"/>
            </a:avLst>
          </a:prstGeom>
          <a:solidFill>
            <a:schemeClr val="bg2"/>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You can have your ETH back when you</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 repay the loan</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6" name="Speech Bubble: Rectangle with Corners Rounded 15">
            <a:extLst>
              <a:ext uri="{FF2B5EF4-FFF2-40B4-BE49-F238E27FC236}">
                <a16:creationId xmlns:a16="http://schemas.microsoft.com/office/drawing/2014/main" id="{DF66ECFC-BF85-DFFD-450C-DDDE12D6B89C}"/>
              </a:ext>
            </a:extLst>
          </p:cNvPr>
          <p:cNvSpPr/>
          <p:nvPr/>
        </p:nvSpPr>
        <p:spPr bwMode="auto">
          <a:xfrm>
            <a:off x="3232490" y="3988656"/>
            <a:ext cx="2743954" cy="1328023"/>
          </a:xfrm>
          <a:prstGeom prst="wedgeRoundRectCallout">
            <a:avLst>
              <a:gd name="adj1" fmla="val -46991"/>
              <a:gd name="adj2" fmla="val -82895"/>
              <a:gd name="adj3" fmla="val 16667"/>
            </a:avLst>
          </a:prstGeom>
          <a:solidFill>
            <a:schemeClr val="bg2"/>
          </a:solidFill>
          <a:ln w="762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can deposit these stablecoins &amp; collect interest</a:t>
            </a:r>
          </a:p>
        </p:txBody>
      </p:sp>
      <p:pic>
        <p:nvPicPr>
          <p:cNvPr id="8" name="Picture 6" descr="vintage soda machine">
            <a:extLst>
              <a:ext uri="{FF2B5EF4-FFF2-40B4-BE49-F238E27FC236}">
                <a16:creationId xmlns:a16="http://schemas.microsoft.com/office/drawing/2014/main" id="{49FF9497-BCF6-E03E-F524-C02E3420B7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614" y="1898722"/>
            <a:ext cx="1900401" cy="310269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B6931F1B-DD7F-C73A-6AD4-95D11E086802}"/>
              </a:ext>
            </a:extLst>
          </p:cNvPr>
          <p:cNvGrpSpPr/>
          <p:nvPr/>
        </p:nvGrpSpPr>
        <p:grpSpPr>
          <a:xfrm>
            <a:off x="6068387" y="5030654"/>
            <a:ext cx="2946154" cy="1798496"/>
            <a:chOff x="-59148" y="3948798"/>
            <a:chExt cx="4027278" cy="2458474"/>
          </a:xfrm>
        </p:grpSpPr>
        <p:grpSp>
          <p:nvGrpSpPr>
            <p:cNvPr id="10" name="Group 9">
              <a:extLst>
                <a:ext uri="{FF2B5EF4-FFF2-40B4-BE49-F238E27FC236}">
                  <a16:creationId xmlns:a16="http://schemas.microsoft.com/office/drawing/2014/main" id="{1167A572-A539-3753-7091-571DA97EE4D7}"/>
                </a:ext>
              </a:extLst>
            </p:cNvPr>
            <p:cNvGrpSpPr/>
            <p:nvPr/>
          </p:nvGrpSpPr>
          <p:grpSpPr>
            <a:xfrm>
              <a:off x="-59148" y="3948798"/>
              <a:ext cx="4027278" cy="1302576"/>
              <a:chOff x="-59148" y="3948798"/>
              <a:chExt cx="4027278" cy="1302576"/>
            </a:xfrm>
          </p:grpSpPr>
          <p:pic>
            <p:nvPicPr>
              <p:cNvPr id="13" name="Picture 14" descr="Ethereum eth coin 3d rotage 360 degrees in black bg Cryptocurrency token  seemless loop">
                <a:extLst>
                  <a:ext uri="{FF2B5EF4-FFF2-40B4-BE49-F238E27FC236}">
                    <a16:creationId xmlns:a16="http://schemas.microsoft.com/office/drawing/2014/main" id="{7E90C601-717E-5577-C4E0-EC36B8BE47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48" y="3948798"/>
                <a:ext cx="2317750" cy="13025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Ethereum eth coin 3d rotage 360 degrees in black bg Cryptocurrency token  seemless loop">
                <a:extLst>
                  <a:ext uri="{FF2B5EF4-FFF2-40B4-BE49-F238E27FC236}">
                    <a16:creationId xmlns:a16="http://schemas.microsoft.com/office/drawing/2014/main" id="{19FAE963-20BD-3C92-2BA4-17EE0A1326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0380" y="3948798"/>
                <a:ext cx="2317750" cy="1302576"/>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4" descr="Ethereum eth coin 3d rotage 360 degrees in black bg Cryptocurrency token  seemless loop">
              <a:extLst>
                <a:ext uri="{FF2B5EF4-FFF2-40B4-BE49-F238E27FC236}">
                  <a16:creationId xmlns:a16="http://schemas.microsoft.com/office/drawing/2014/main" id="{EC5F3BC1-ECBD-266F-F1C3-C8BB17A2CE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16" y="5104696"/>
              <a:ext cx="2317750" cy="13025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36665E5A-DD18-F84A-DA30-5003D1530769}"/>
              </a:ext>
            </a:extLst>
          </p:cNvPr>
          <p:cNvGrpSpPr/>
          <p:nvPr/>
        </p:nvGrpSpPr>
        <p:grpSpPr>
          <a:xfrm>
            <a:off x="1133084" y="4921511"/>
            <a:ext cx="2007464" cy="954740"/>
            <a:chOff x="6368964" y="5174283"/>
            <a:chExt cx="2007464" cy="954740"/>
          </a:xfrm>
        </p:grpSpPr>
        <p:pic>
          <p:nvPicPr>
            <p:cNvPr id="18" name="Picture 12" descr="Dai Blockchain Stock Illustrations – 96 Dai Blockchain Stock Illustrations,  Vectors &amp; Clipart - Dreamstime">
              <a:extLst>
                <a:ext uri="{FF2B5EF4-FFF2-40B4-BE49-F238E27FC236}">
                  <a16:creationId xmlns:a16="http://schemas.microsoft.com/office/drawing/2014/main" id="{ECBD505D-1B3F-B80E-10E5-754D5628D80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1688" y="5174283"/>
              <a:ext cx="954740" cy="9547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Dai Blockchain Stock Illustrations – 96 Dai Blockchain Stock Illustrations,  Vectors &amp; Clipart - Dreamstime">
              <a:extLst>
                <a:ext uri="{FF2B5EF4-FFF2-40B4-BE49-F238E27FC236}">
                  <a16:creationId xmlns:a16="http://schemas.microsoft.com/office/drawing/2014/main" id="{7E5944DC-778E-7BB9-2E2B-655F1FD863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68964" y="5174283"/>
              <a:ext cx="954740" cy="9547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06965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S. Paper Money | PICRYL - Public Domain Media Search Engine collections">
            <a:extLst>
              <a:ext uri="{FF2B5EF4-FFF2-40B4-BE49-F238E27FC236}">
                <a16:creationId xmlns:a16="http://schemas.microsoft.com/office/drawing/2014/main" id="{AF53F870-17FF-F92B-A9D6-6D46D10C1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2" y="2397125"/>
            <a:ext cx="9144000" cy="38941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515F059-28F8-71CA-5FBC-0DFB54966042}"/>
              </a:ext>
            </a:extLst>
          </p:cNvPr>
          <p:cNvSpPr>
            <a:spLocks noGrp="1"/>
          </p:cNvSpPr>
          <p:nvPr>
            <p:ph type="title"/>
          </p:nvPr>
        </p:nvSpPr>
        <p:spPr>
          <a:xfrm>
            <a:off x="685800" y="566738"/>
            <a:ext cx="7772400" cy="1143000"/>
          </a:xfrm>
        </p:spPr>
        <p:txBody>
          <a:bodyPr/>
          <a:lstStyle/>
          <a:p>
            <a:r>
              <a:rPr lang="en-US" dirty="0">
                <a:solidFill>
                  <a:srgbClr val="FFFF00"/>
                </a:solidFill>
              </a:rPr>
              <a:t>What is Money for?</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3</a:t>
            </a:fld>
            <a:endParaRPr lang="en-US" dirty="0"/>
          </a:p>
        </p:txBody>
      </p:sp>
      <p:sp>
        <p:nvSpPr>
          <p:cNvPr id="6" name="Slide Number Placeholder 2"/>
          <p:cNvSpPr txBox="1">
            <a:spLocks/>
          </p:cNvSpPr>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D65C4E5D-DA99-460E-9E68-E8A28959880C}" type="slidenum">
              <a:rPr lang="x-none" smtClean="0"/>
              <a:pPr>
                <a:defRPr/>
              </a:pPr>
              <a:t>3</a:t>
            </a:fld>
            <a:endParaRPr lang="en-US" dirty="0"/>
          </a:p>
        </p:txBody>
      </p:sp>
      <p:sp>
        <p:nvSpPr>
          <p:cNvPr id="8" name="TextBox 7"/>
          <p:cNvSpPr txBox="1"/>
          <p:nvPr/>
        </p:nvSpPr>
        <p:spPr bwMode="auto">
          <a:xfrm>
            <a:off x="548414" y="4043404"/>
            <a:ext cx="4023586"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Medium of exchange (buy beer)</a:t>
            </a:r>
          </a:p>
        </p:txBody>
      </p:sp>
      <p:sp>
        <p:nvSpPr>
          <p:cNvPr id="9" name="TextBox 8"/>
          <p:cNvSpPr txBox="1"/>
          <p:nvPr/>
        </p:nvSpPr>
        <p:spPr bwMode="auto">
          <a:xfrm>
            <a:off x="4628097" y="2002798"/>
            <a:ext cx="4023586"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cs typeface="Arial" panose="020B0604020202020204" pitchFamily="34" charset="0"/>
              </a:rPr>
              <a:t>store of value</a:t>
            </a:r>
          </a:p>
          <a:p>
            <a:pPr algn="ctr"/>
            <a:r>
              <a:rPr lang="en-US" sz="2800" b="1" dirty="0">
                <a:solidFill>
                  <a:srgbClr val="FFFF00"/>
                </a:solidFill>
                <a:latin typeface="Arial" panose="020B0604020202020204" pitchFamily="34" charset="0"/>
                <a:cs typeface="Arial" panose="020B0604020202020204" pitchFamily="34" charset="0"/>
              </a:rPr>
              <a:t>(keep under mattress)</a:t>
            </a:r>
          </a:p>
        </p:txBody>
      </p:sp>
      <p:sp>
        <p:nvSpPr>
          <p:cNvPr id="5" name="AutoShape 68">
            <a:extLst>
              <a:ext uri="{FF2B5EF4-FFF2-40B4-BE49-F238E27FC236}">
                <a16:creationId xmlns:a16="http://schemas.microsoft.com/office/drawing/2014/main" id="{FF8FDBB2-7441-76A7-A11E-113F8085A44B}"/>
              </a:ext>
            </a:extLst>
          </p:cNvPr>
          <p:cNvSpPr>
            <a:spLocks noChangeArrowheads="1"/>
          </p:cNvSpPr>
          <p:nvPr/>
        </p:nvSpPr>
        <p:spPr bwMode="auto">
          <a:xfrm>
            <a:off x="548414" y="1952047"/>
            <a:ext cx="3241555" cy="1055608"/>
          </a:xfrm>
          <a:prstGeom prst="wedgeRoundRectCallout">
            <a:avLst>
              <a:gd name="adj1" fmla="val 65587"/>
              <a:gd name="adj2" fmla="val -10447"/>
              <a:gd name="adj3" fmla="val 16667"/>
            </a:avLst>
          </a:prstGeom>
          <a:solidFill>
            <a:schemeClr val="bg1"/>
          </a:solidFill>
          <a:ln w="76200">
            <a:solidFill>
              <a:srgbClr val="FF0000"/>
            </a:solidFill>
            <a:miter lim="800000"/>
            <a:headEnd/>
            <a:tailEnd/>
          </a:ln>
        </p:spPr>
        <p:txBody>
          <a:bodyPr anchor="ctr">
            <a:spAutoFit/>
          </a:bodyPr>
          <a:lstStyle/>
          <a:p>
            <a:pPr algn="ctr"/>
            <a:r>
              <a:rPr lang="en-US" sz="2800" dirty="0">
                <a:solidFill>
                  <a:srgbClr val="FFFF00"/>
                </a:solidFill>
                <a:latin typeface="Arial" pitchFamily="34" charset="0"/>
                <a:cs typeface="Arial" pitchFamily="34" charset="0"/>
              </a:rPr>
              <a:t>For BTC, mostly speculative</a:t>
            </a:r>
          </a:p>
        </p:txBody>
      </p:sp>
      <p:sp>
        <p:nvSpPr>
          <p:cNvPr id="12" name="AutoShape 68">
            <a:extLst>
              <a:ext uri="{FF2B5EF4-FFF2-40B4-BE49-F238E27FC236}">
                <a16:creationId xmlns:a16="http://schemas.microsoft.com/office/drawing/2014/main" id="{696DBF47-0446-CDB6-16ED-A17E0FDEEA27}"/>
              </a:ext>
            </a:extLst>
          </p:cNvPr>
          <p:cNvSpPr>
            <a:spLocks noChangeArrowheads="1"/>
          </p:cNvSpPr>
          <p:nvPr/>
        </p:nvSpPr>
        <p:spPr bwMode="auto">
          <a:xfrm>
            <a:off x="5410128" y="4120497"/>
            <a:ext cx="3241555" cy="1055608"/>
          </a:xfrm>
          <a:prstGeom prst="wedgeRoundRectCallout">
            <a:avLst>
              <a:gd name="adj1" fmla="val -69947"/>
              <a:gd name="adj2" fmla="val -27366"/>
              <a:gd name="adj3" fmla="val 16667"/>
            </a:avLst>
          </a:prstGeom>
          <a:solidFill>
            <a:schemeClr val="bg1"/>
          </a:solidFill>
          <a:ln w="76200">
            <a:solidFill>
              <a:srgbClr val="FF0000"/>
            </a:solidFill>
            <a:miter lim="800000"/>
            <a:headEnd/>
            <a:tailEnd/>
          </a:ln>
        </p:spPr>
        <p:txBody>
          <a:bodyPr anchor="ctr">
            <a:spAutoFit/>
          </a:bodyPr>
          <a:lstStyle/>
          <a:p>
            <a:pPr algn="ctr"/>
            <a:r>
              <a:rPr lang="en-US" sz="2800" dirty="0">
                <a:solidFill>
                  <a:srgbClr val="FFFF00"/>
                </a:solidFill>
                <a:latin typeface="Arial" pitchFamily="34" charset="0"/>
                <a:cs typeface="Arial" pitchFamily="34" charset="0"/>
              </a:rPr>
              <a:t>For BTC, not happening</a:t>
            </a:r>
          </a:p>
        </p:txBody>
      </p:sp>
    </p:spTree>
    <p:extLst>
      <p:ext uri="{BB962C8B-B14F-4D97-AF65-F5344CB8AC3E}">
        <p14:creationId xmlns:p14="http://schemas.microsoft.com/office/powerpoint/2010/main" val="126869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261D3-033F-904A-7E11-64731E7A99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FDB845-70B1-1449-E458-E042FEEA6E83}"/>
              </a:ext>
            </a:extLst>
          </p:cNvPr>
          <p:cNvSpPr>
            <a:spLocks noGrp="1"/>
          </p:cNvSpPr>
          <p:nvPr>
            <p:ph type="title"/>
          </p:nvPr>
        </p:nvSpPr>
        <p:spPr/>
        <p:txBody>
          <a:bodyPr/>
          <a:lstStyle/>
          <a:p>
            <a:r>
              <a:rPr lang="en-US" dirty="0"/>
              <a:t>Number Go UP</a:t>
            </a:r>
          </a:p>
        </p:txBody>
      </p:sp>
      <p:sp>
        <p:nvSpPr>
          <p:cNvPr id="3" name="Slide Number Placeholder 2">
            <a:extLst>
              <a:ext uri="{FF2B5EF4-FFF2-40B4-BE49-F238E27FC236}">
                <a16:creationId xmlns:a16="http://schemas.microsoft.com/office/drawing/2014/main" id="{8E593F0A-12CF-5626-46D0-B4A740AAA03A}"/>
              </a:ext>
            </a:extLst>
          </p:cNvPr>
          <p:cNvSpPr>
            <a:spLocks noGrp="1"/>
          </p:cNvSpPr>
          <p:nvPr>
            <p:ph type="sldNum" sz="quarter" idx="11"/>
          </p:nvPr>
        </p:nvSpPr>
        <p:spPr/>
        <p:txBody>
          <a:bodyPr/>
          <a:lstStyle/>
          <a:p>
            <a:pPr>
              <a:defRPr/>
            </a:pPr>
            <a:fld id="{D65C4E5D-DA99-460E-9E68-E8A28959880C}" type="slidenum">
              <a:rPr lang="x-none" smtClean="0"/>
              <a:pPr>
                <a:defRPr/>
              </a:pPr>
              <a:t>30</a:t>
            </a:fld>
            <a:endParaRPr lang="en-US" dirty="0"/>
          </a:p>
        </p:txBody>
      </p:sp>
      <p:pic>
        <p:nvPicPr>
          <p:cNvPr id="6" name="Picture 28" descr="Image result for blue fedora clipart">
            <a:extLst>
              <a:ext uri="{FF2B5EF4-FFF2-40B4-BE49-F238E27FC236}">
                <a16:creationId xmlns:a16="http://schemas.microsoft.com/office/drawing/2014/main" id="{F4D21A10-D697-9FEF-9448-5A1549796C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941" y="2318522"/>
            <a:ext cx="2317750" cy="1583797"/>
          </a:xfrm>
          <a:prstGeom prst="rect">
            <a:avLst/>
          </a:prstGeom>
          <a:noFill/>
          <a:extLst>
            <a:ext uri="{909E8E84-426E-40DD-AFC4-6F175D3DCCD1}">
              <a14:hiddenFill xmlns:a14="http://schemas.microsoft.com/office/drawing/2010/main">
                <a:solidFill>
                  <a:srgbClr val="FFFFFF"/>
                </a:solidFill>
              </a14:hiddenFill>
            </a:ext>
          </a:extLst>
        </p:spPr>
      </p:pic>
      <p:sp>
        <p:nvSpPr>
          <p:cNvPr id="16" name="Speech Bubble: Rectangle with Corners Rounded 15">
            <a:extLst>
              <a:ext uri="{FF2B5EF4-FFF2-40B4-BE49-F238E27FC236}">
                <a16:creationId xmlns:a16="http://schemas.microsoft.com/office/drawing/2014/main" id="{AEBD5239-0516-9F8C-047C-BCB66212A0C2}"/>
              </a:ext>
            </a:extLst>
          </p:cNvPr>
          <p:cNvSpPr/>
          <p:nvPr/>
        </p:nvSpPr>
        <p:spPr bwMode="auto">
          <a:xfrm>
            <a:off x="3316138" y="4148065"/>
            <a:ext cx="3173633" cy="919401"/>
          </a:xfrm>
          <a:prstGeom prst="wedgeRoundRectCallout">
            <a:avLst>
              <a:gd name="adj1" fmla="val -46100"/>
              <a:gd name="adj2" fmla="val -107933"/>
              <a:gd name="adj3" fmla="val 16667"/>
            </a:avLst>
          </a:prstGeom>
          <a:solidFill>
            <a:schemeClr val="bg2"/>
          </a:solidFill>
          <a:ln w="762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will benefit when I reclaim my ETH!</a:t>
            </a:r>
          </a:p>
        </p:txBody>
      </p:sp>
      <p:grpSp>
        <p:nvGrpSpPr>
          <p:cNvPr id="8" name="Group 7">
            <a:extLst>
              <a:ext uri="{FF2B5EF4-FFF2-40B4-BE49-F238E27FC236}">
                <a16:creationId xmlns:a16="http://schemas.microsoft.com/office/drawing/2014/main" id="{2269B6B4-A309-C183-EFCD-F9EA6F9544D6}"/>
              </a:ext>
            </a:extLst>
          </p:cNvPr>
          <p:cNvGrpSpPr/>
          <p:nvPr/>
        </p:nvGrpSpPr>
        <p:grpSpPr>
          <a:xfrm>
            <a:off x="6068387" y="5030654"/>
            <a:ext cx="2946154" cy="1798496"/>
            <a:chOff x="-59148" y="3948798"/>
            <a:chExt cx="4027278" cy="2458474"/>
          </a:xfrm>
        </p:grpSpPr>
        <p:grpSp>
          <p:nvGrpSpPr>
            <p:cNvPr id="9" name="Group 8">
              <a:extLst>
                <a:ext uri="{FF2B5EF4-FFF2-40B4-BE49-F238E27FC236}">
                  <a16:creationId xmlns:a16="http://schemas.microsoft.com/office/drawing/2014/main" id="{3CCBDD37-1319-1FD6-679C-DD80DA5A5C50}"/>
                </a:ext>
              </a:extLst>
            </p:cNvPr>
            <p:cNvGrpSpPr/>
            <p:nvPr/>
          </p:nvGrpSpPr>
          <p:grpSpPr>
            <a:xfrm>
              <a:off x="-59148" y="3948798"/>
              <a:ext cx="4027278" cy="1302576"/>
              <a:chOff x="-59148" y="3948798"/>
              <a:chExt cx="4027278" cy="1302576"/>
            </a:xfrm>
          </p:grpSpPr>
          <p:pic>
            <p:nvPicPr>
              <p:cNvPr id="12" name="Picture 14" descr="Ethereum eth coin 3d rotage 360 degrees in black bg Cryptocurrency token  seemless loop">
                <a:extLst>
                  <a:ext uri="{FF2B5EF4-FFF2-40B4-BE49-F238E27FC236}">
                    <a16:creationId xmlns:a16="http://schemas.microsoft.com/office/drawing/2014/main" id="{AB892436-9BD4-2F68-09C9-1351584A12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48" y="3948798"/>
                <a:ext cx="2317750" cy="13025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Ethereum eth coin 3d rotage 360 degrees in black bg Cryptocurrency token  seemless loop">
                <a:extLst>
                  <a:ext uri="{FF2B5EF4-FFF2-40B4-BE49-F238E27FC236}">
                    <a16:creationId xmlns:a16="http://schemas.microsoft.com/office/drawing/2014/main" id="{C2250393-98F2-5078-B05B-CDB0FF57FF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0380" y="3948798"/>
                <a:ext cx="2317750" cy="1302576"/>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14" descr="Ethereum eth coin 3d rotage 360 degrees in black bg Cryptocurrency token  seemless loop">
              <a:extLst>
                <a:ext uri="{FF2B5EF4-FFF2-40B4-BE49-F238E27FC236}">
                  <a16:creationId xmlns:a16="http://schemas.microsoft.com/office/drawing/2014/main" id="{DD4A5B42-1B56-54F4-B7EC-BDC8B76CE9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16" y="5104696"/>
              <a:ext cx="2317750" cy="13025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AEE14EC1-36D7-B433-A289-7EB15758E8AD}"/>
              </a:ext>
            </a:extLst>
          </p:cNvPr>
          <p:cNvGrpSpPr/>
          <p:nvPr/>
        </p:nvGrpSpPr>
        <p:grpSpPr>
          <a:xfrm>
            <a:off x="1133084" y="4921511"/>
            <a:ext cx="2007464" cy="954740"/>
            <a:chOff x="6368964" y="5174283"/>
            <a:chExt cx="2007464" cy="954740"/>
          </a:xfrm>
        </p:grpSpPr>
        <p:pic>
          <p:nvPicPr>
            <p:cNvPr id="17" name="Picture 12" descr="Dai Blockchain Stock Illustrations – 96 Dai Blockchain Stock Illustrations,  Vectors &amp; Clipart - Dreamstime">
              <a:extLst>
                <a:ext uri="{FF2B5EF4-FFF2-40B4-BE49-F238E27FC236}">
                  <a16:creationId xmlns:a16="http://schemas.microsoft.com/office/drawing/2014/main" id="{5E92840F-101E-AD37-081B-8E846F9AD6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1688" y="5174283"/>
              <a:ext cx="954740" cy="9547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Dai Blockchain Stock Illustrations – 96 Dai Blockchain Stock Illustrations,  Vectors &amp; Clipart - Dreamstime">
              <a:extLst>
                <a:ext uri="{FF2B5EF4-FFF2-40B4-BE49-F238E27FC236}">
                  <a16:creationId xmlns:a16="http://schemas.microsoft.com/office/drawing/2014/main" id="{2EF54160-AD53-13F0-0717-B44388F736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8964" y="5174283"/>
              <a:ext cx="954740" cy="95474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Speech Bubble: Rectangle with Corners Rounded 18">
            <a:extLst>
              <a:ext uri="{FF2B5EF4-FFF2-40B4-BE49-F238E27FC236}">
                <a16:creationId xmlns:a16="http://schemas.microsoft.com/office/drawing/2014/main" id="{C2052DAE-085D-CB19-AD73-C863146BEFD5}"/>
              </a:ext>
            </a:extLst>
          </p:cNvPr>
          <p:cNvSpPr/>
          <p:nvPr/>
        </p:nvSpPr>
        <p:spPr bwMode="auto">
          <a:xfrm>
            <a:off x="3162848" y="2063133"/>
            <a:ext cx="2743954" cy="510778"/>
          </a:xfrm>
          <a:prstGeom prst="wedgeRoundRectCallout">
            <a:avLst>
              <a:gd name="adj1" fmla="val 74901"/>
              <a:gd name="adj2" fmla="val 34929"/>
              <a:gd name="adj3" fmla="val 16667"/>
            </a:avLst>
          </a:prstGeom>
          <a:solidFill>
            <a:schemeClr val="bg2"/>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ETH just went up</a:t>
            </a:r>
          </a:p>
        </p:txBody>
      </p:sp>
      <p:pic>
        <p:nvPicPr>
          <p:cNvPr id="20" name="Picture 6" descr="vintage soda machine">
            <a:extLst>
              <a:ext uri="{FF2B5EF4-FFF2-40B4-BE49-F238E27FC236}">
                <a16:creationId xmlns:a16="http://schemas.microsoft.com/office/drawing/2014/main" id="{1C683BFF-5D10-F64E-AC61-2CF5242AA7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3614" y="1898722"/>
            <a:ext cx="1900401" cy="310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693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ED42D-593C-0E8A-D361-406FD042FE48}"/>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BF2CF243-0462-7B88-6F5B-3315E4F4C444}"/>
              </a:ext>
            </a:extLst>
          </p:cNvPr>
          <p:cNvGrpSpPr/>
          <p:nvPr/>
        </p:nvGrpSpPr>
        <p:grpSpPr>
          <a:xfrm>
            <a:off x="6068387" y="5030654"/>
            <a:ext cx="2946154" cy="1798496"/>
            <a:chOff x="-59148" y="3948798"/>
            <a:chExt cx="4027278" cy="2458474"/>
          </a:xfrm>
        </p:grpSpPr>
        <p:grpSp>
          <p:nvGrpSpPr>
            <p:cNvPr id="14" name="Group 13">
              <a:extLst>
                <a:ext uri="{FF2B5EF4-FFF2-40B4-BE49-F238E27FC236}">
                  <a16:creationId xmlns:a16="http://schemas.microsoft.com/office/drawing/2014/main" id="{EF1EDDB2-7511-7DB2-49D4-DC67C7139999}"/>
                </a:ext>
              </a:extLst>
            </p:cNvPr>
            <p:cNvGrpSpPr/>
            <p:nvPr/>
          </p:nvGrpSpPr>
          <p:grpSpPr>
            <a:xfrm>
              <a:off x="-59148" y="3948798"/>
              <a:ext cx="4027278" cy="1302576"/>
              <a:chOff x="-59148" y="3948798"/>
              <a:chExt cx="4027278" cy="1302576"/>
            </a:xfrm>
          </p:grpSpPr>
          <p:pic>
            <p:nvPicPr>
              <p:cNvPr id="18" name="Picture 14" descr="Ethereum eth coin 3d rotage 360 degrees in black bg Cryptocurrency token  seemless loop">
                <a:extLst>
                  <a:ext uri="{FF2B5EF4-FFF2-40B4-BE49-F238E27FC236}">
                    <a16:creationId xmlns:a16="http://schemas.microsoft.com/office/drawing/2014/main" id="{EE170D64-76F7-EB1E-5905-A936BB24A1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48" y="3948798"/>
                <a:ext cx="2317750" cy="13025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Ethereum eth coin 3d rotage 360 degrees in black bg Cryptocurrency token  seemless loop">
                <a:extLst>
                  <a:ext uri="{FF2B5EF4-FFF2-40B4-BE49-F238E27FC236}">
                    <a16:creationId xmlns:a16="http://schemas.microsoft.com/office/drawing/2014/main" id="{D255A63F-D840-1400-667D-22666E8CCD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0380" y="3948798"/>
                <a:ext cx="2317750" cy="1302576"/>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4" descr="Ethereum eth coin 3d rotage 360 degrees in black bg Cryptocurrency token  seemless loop">
              <a:extLst>
                <a:ext uri="{FF2B5EF4-FFF2-40B4-BE49-F238E27FC236}">
                  <a16:creationId xmlns:a16="http://schemas.microsoft.com/office/drawing/2014/main" id="{A2F24A8B-94E2-23CB-DAA0-320CA0B7FE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16" y="5104696"/>
              <a:ext cx="2317750" cy="13025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1B827868-8611-7F57-C44A-9568684C3D75}"/>
              </a:ext>
            </a:extLst>
          </p:cNvPr>
          <p:cNvGrpSpPr/>
          <p:nvPr/>
        </p:nvGrpSpPr>
        <p:grpSpPr>
          <a:xfrm>
            <a:off x="1133084" y="4921511"/>
            <a:ext cx="2007464" cy="954740"/>
            <a:chOff x="6368964" y="5174283"/>
            <a:chExt cx="2007464" cy="954740"/>
          </a:xfrm>
        </p:grpSpPr>
        <p:pic>
          <p:nvPicPr>
            <p:cNvPr id="21" name="Picture 12" descr="Dai Blockchain Stock Illustrations – 96 Dai Blockchain Stock Illustrations,  Vectors &amp; Clipart - Dreamstime">
              <a:extLst>
                <a:ext uri="{FF2B5EF4-FFF2-40B4-BE49-F238E27FC236}">
                  <a16:creationId xmlns:a16="http://schemas.microsoft.com/office/drawing/2014/main" id="{97F9E42A-C0E7-1A96-16BE-5E53A0C83F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1688" y="5174283"/>
              <a:ext cx="954740" cy="9547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Dai Blockchain Stock Illustrations – 96 Dai Blockchain Stock Illustrations,  Vectors &amp; Clipart - Dreamstime">
              <a:extLst>
                <a:ext uri="{FF2B5EF4-FFF2-40B4-BE49-F238E27FC236}">
                  <a16:creationId xmlns:a16="http://schemas.microsoft.com/office/drawing/2014/main" id="{0F78799F-4EE2-FA23-875A-D5B6C4D3A3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8964" y="5174283"/>
              <a:ext cx="954740" cy="9547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C292FC97-F919-A4B9-DC04-B59E334E94A3}"/>
              </a:ext>
            </a:extLst>
          </p:cNvPr>
          <p:cNvSpPr>
            <a:spLocks noGrp="1"/>
          </p:cNvSpPr>
          <p:nvPr>
            <p:ph type="title"/>
          </p:nvPr>
        </p:nvSpPr>
        <p:spPr/>
        <p:txBody>
          <a:bodyPr/>
          <a:lstStyle/>
          <a:p>
            <a:r>
              <a:rPr lang="en-US" dirty="0"/>
              <a:t>Number Go DOWN</a:t>
            </a:r>
          </a:p>
        </p:txBody>
      </p:sp>
      <p:sp>
        <p:nvSpPr>
          <p:cNvPr id="3" name="Slide Number Placeholder 2">
            <a:extLst>
              <a:ext uri="{FF2B5EF4-FFF2-40B4-BE49-F238E27FC236}">
                <a16:creationId xmlns:a16="http://schemas.microsoft.com/office/drawing/2014/main" id="{DB911FC0-3004-334E-3935-9199D0955E26}"/>
              </a:ext>
            </a:extLst>
          </p:cNvPr>
          <p:cNvSpPr>
            <a:spLocks noGrp="1"/>
          </p:cNvSpPr>
          <p:nvPr>
            <p:ph type="sldNum" sz="quarter" idx="11"/>
          </p:nvPr>
        </p:nvSpPr>
        <p:spPr/>
        <p:txBody>
          <a:bodyPr/>
          <a:lstStyle/>
          <a:p>
            <a:pPr>
              <a:defRPr/>
            </a:pPr>
            <a:fld id="{D65C4E5D-DA99-460E-9E68-E8A28959880C}" type="slidenum">
              <a:rPr lang="x-none" smtClean="0"/>
              <a:pPr>
                <a:defRPr/>
              </a:pPr>
              <a:t>31</a:t>
            </a:fld>
            <a:endParaRPr lang="en-US" dirty="0"/>
          </a:p>
        </p:txBody>
      </p:sp>
      <p:pic>
        <p:nvPicPr>
          <p:cNvPr id="6" name="Picture 28" descr="Image result for blue fedora clipart">
            <a:extLst>
              <a:ext uri="{FF2B5EF4-FFF2-40B4-BE49-F238E27FC236}">
                <a16:creationId xmlns:a16="http://schemas.microsoft.com/office/drawing/2014/main" id="{AA70FF21-3E32-A956-5646-A6450FC3D6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7941" y="2318522"/>
            <a:ext cx="2317750" cy="1583797"/>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1E0866CB-40F4-096F-3E7B-8B082530CB2D}"/>
              </a:ext>
            </a:extLst>
          </p:cNvPr>
          <p:cNvSpPr/>
          <p:nvPr/>
        </p:nvSpPr>
        <p:spPr bwMode="auto">
          <a:xfrm>
            <a:off x="2703767" y="3049090"/>
            <a:ext cx="2743954" cy="919401"/>
          </a:xfrm>
          <a:prstGeom prst="wedgeRoundRectCallout">
            <a:avLst>
              <a:gd name="adj1" fmla="val 77396"/>
              <a:gd name="adj2" fmla="val -17724"/>
              <a:gd name="adj3" fmla="val 16667"/>
            </a:avLst>
          </a:prstGeom>
          <a:solidFill>
            <a:schemeClr val="bg2"/>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DAI-USD peg is</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 in danger!</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9" name="Speech Bubble: Rectangle with Corners Rounded 8">
            <a:extLst>
              <a:ext uri="{FF2B5EF4-FFF2-40B4-BE49-F238E27FC236}">
                <a16:creationId xmlns:a16="http://schemas.microsoft.com/office/drawing/2014/main" id="{8DD94123-0B88-94C6-995A-AA6927431400}"/>
              </a:ext>
            </a:extLst>
          </p:cNvPr>
          <p:cNvSpPr/>
          <p:nvPr/>
        </p:nvSpPr>
        <p:spPr bwMode="auto">
          <a:xfrm>
            <a:off x="2305177" y="4468241"/>
            <a:ext cx="2743954" cy="1736646"/>
          </a:xfrm>
          <a:prstGeom prst="wedgeRoundRectCallout">
            <a:avLst>
              <a:gd name="adj1" fmla="val 89870"/>
              <a:gd name="adj2" fmla="val -82203"/>
              <a:gd name="adj3" fmla="val 16667"/>
            </a:avLst>
          </a:prstGeom>
          <a:solidFill>
            <a:schemeClr val="bg2"/>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will liquidate (auction off) the collateral before it is too</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 late!</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0" name="Speech Bubble: Rectangle with Corners Rounded 9">
            <a:extLst>
              <a:ext uri="{FF2B5EF4-FFF2-40B4-BE49-F238E27FC236}">
                <a16:creationId xmlns:a16="http://schemas.microsoft.com/office/drawing/2014/main" id="{C9372A1E-3748-316B-86AD-7A8C7E3E2E48}"/>
              </a:ext>
            </a:extLst>
          </p:cNvPr>
          <p:cNvSpPr/>
          <p:nvPr/>
        </p:nvSpPr>
        <p:spPr bwMode="auto">
          <a:xfrm>
            <a:off x="3162848" y="1858822"/>
            <a:ext cx="2743954" cy="919401"/>
          </a:xfrm>
          <a:prstGeom prst="wedgeRoundRectCallout">
            <a:avLst>
              <a:gd name="adj1" fmla="val 74901"/>
              <a:gd name="adj2" fmla="val 34929"/>
              <a:gd name="adj3" fmla="val 16667"/>
            </a:avLst>
          </a:prstGeom>
          <a:solidFill>
            <a:schemeClr val="bg2"/>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ETH just went down</a:t>
            </a:r>
          </a:p>
        </p:txBody>
      </p:sp>
      <p:pic>
        <p:nvPicPr>
          <p:cNvPr id="12" name="Picture 6" descr="vintage soda machine">
            <a:extLst>
              <a:ext uri="{FF2B5EF4-FFF2-40B4-BE49-F238E27FC236}">
                <a16:creationId xmlns:a16="http://schemas.microsoft.com/office/drawing/2014/main" id="{F594CF9E-9EBC-6DF1-FCB3-D081C06E9F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3614" y="1898722"/>
            <a:ext cx="1900401" cy="310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46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38C54-26E7-B096-63C4-A065DE5EB7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776691-E227-A60F-F6DF-0C141F87C604}"/>
              </a:ext>
            </a:extLst>
          </p:cNvPr>
          <p:cNvSpPr>
            <a:spLocks noGrp="1"/>
          </p:cNvSpPr>
          <p:nvPr>
            <p:ph type="title"/>
          </p:nvPr>
        </p:nvSpPr>
        <p:spPr/>
        <p:txBody>
          <a:bodyPr/>
          <a:lstStyle/>
          <a:p>
            <a:r>
              <a:rPr lang="en-US" dirty="0"/>
              <a:t>Number Go DOWN</a:t>
            </a:r>
          </a:p>
        </p:txBody>
      </p:sp>
      <p:sp>
        <p:nvSpPr>
          <p:cNvPr id="3" name="Slide Number Placeholder 2">
            <a:extLst>
              <a:ext uri="{FF2B5EF4-FFF2-40B4-BE49-F238E27FC236}">
                <a16:creationId xmlns:a16="http://schemas.microsoft.com/office/drawing/2014/main" id="{E35C7EE8-211F-1943-996E-22194FF8B5C9}"/>
              </a:ext>
            </a:extLst>
          </p:cNvPr>
          <p:cNvSpPr>
            <a:spLocks noGrp="1"/>
          </p:cNvSpPr>
          <p:nvPr>
            <p:ph type="sldNum" sz="quarter" idx="11"/>
          </p:nvPr>
        </p:nvSpPr>
        <p:spPr/>
        <p:txBody>
          <a:bodyPr/>
          <a:lstStyle/>
          <a:p>
            <a:pPr>
              <a:defRPr/>
            </a:pPr>
            <a:fld id="{D65C4E5D-DA99-460E-9E68-E8A28959880C}" type="slidenum">
              <a:rPr lang="x-none" smtClean="0"/>
              <a:pPr>
                <a:defRPr/>
              </a:pPr>
              <a:t>32</a:t>
            </a:fld>
            <a:endParaRPr lang="en-US" dirty="0"/>
          </a:p>
        </p:txBody>
      </p:sp>
      <p:pic>
        <p:nvPicPr>
          <p:cNvPr id="6" name="Picture 28" descr="Image result for blue fedora clipart">
            <a:extLst>
              <a:ext uri="{FF2B5EF4-FFF2-40B4-BE49-F238E27FC236}">
                <a16:creationId xmlns:a16="http://schemas.microsoft.com/office/drawing/2014/main" id="{8DE68E78-7D73-BE8A-5B6F-36A5765B2F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941" y="2318522"/>
            <a:ext cx="2317750" cy="1583797"/>
          </a:xfrm>
          <a:prstGeom prst="rect">
            <a:avLst/>
          </a:prstGeom>
          <a:noFill/>
          <a:extLst>
            <a:ext uri="{909E8E84-426E-40DD-AFC4-6F175D3DCCD1}">
              <a14:hiddenFill xmlns:a14="http://schemas.microsoft.com/office/drawing/2010/main">
                <a:solidFill>
                  <a:srgbClr val="FFFFFF"/>
                </a:solidFill>
              </a14:hiddenFill>
            </a:ext>
          </a:extLst>
        </p:spPr>
      </p:pic>
      <p:sp>
        <p:nvSpPr>
          <p:cNvPr id="15" name="Speech Bubble: Rectangle with Corners Rounded 14">
            <a:extLst>
              <a:ext uri="{FF2B5EF4-FFF2-40B4-BE49-F238E27FC236}">
                <a16:creationId xmlns:a16="http://schemas.microsoft.com/office/drawing/2014/main" id="{632028AD-2EBC-BE56-83F7-E316D3C410F3}"/>
              </a:ext>
            </a:extLst>
          </p:cNvPr>
          <p:cNvSpPr/>
          <p:nvPr/>
        </p:nvSpPr>
        <p:spPr bwMode="auto">
          <a:xfrm>
            <a:off x="3277586" y="4568294"/>
            <a:ext cx="2743954" cy="919401"/>
          </a:xfrm>
          <a:prstGeom prst="wedgeRoundRectCallout">
            <a:avLst>
              <a:gd name="adj1" fmla="val -66237"/>
              <a:gd name="adj2" fmla="val -134199"/>
              <a:gd name="adj3" fmla="val 16667"/>
            </a:avLst>
          </a:prstGeom>
          <a:solidFill>
            <a:schemeClr val="bg2"/>
          </a:solidFill>
          <a:ln w="762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lost my ETH but I still have the DAI</a:t>
            </a:r>
          </a:p>
        </p:txBody>
      </p:sp>
      <p:pic>
        <p:nvPicPr>
          <p:cNvPr id="13" name="Picture 6" descr="vintage soda machine">
            <a:extLst>
              <a:ext uri="{FF2B5EF4-FFF2-40B4-BE49-F238E27FC236}">
                <a16:creationId xmlns:a16="http://schemas.microsoft.com/office/drawing/2014/main" id="{91CFCFDD-A0D3-02CA-DFFC-F9BB51579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614" y="1898722"/>
            <a:ext cx="1900401" cy="310269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6816A70D-717C-4DB9-2F98-9FAFEA3E2910}"/>
              </a:ext>
            </a:extLst>
          </p:cNvPr>
          <p:cNvGrpSpPr/>
          <p:nvPr/>
        </p:nvGrpSpPr>
        <p:grpSpPr>
          <a:xfrm>
            <a:off x="1133084" y="4921511"/>
            <a:ext cx="2007464" cy="954740"/>
            <a:chOff x="6368964" y="5174283"/>
            <a:chExt cx="2007464" cy="954740"/>
          </a:xfrm>
        </p:grpSpPr>
        <p:pic>
          <p:nvPicPr>
            <p:cNvPr id="16" name="Picture 12" descr="Dai Blockchain Stock Illustrations – 96 Dai Blockchain Stock Illustrations,  Vectors &amp; Clipart - Dreamstime">
              <a:extLst>
                <a:ext uri="{FF2B5EF4-FFF2-40B4-BE49-F238E27FC236}">
                  <a16:creationId xmlns:a16="http://schemas.microsoft.com/office/drawing/2014/main" id="{3D00244D-A60B-DDDE-9E74-D2797879E5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1688" y="5174283"/>
              <a:ext cx="954740" cy="9547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ai Blockchain Stock Illustrations – 96 Dai Blockchain Stock Illustrations,  Vectors &amp; Clipart - Dreamstime">
              <a:extLst>
                <a:ext uri="{FF2B5EF4-FFF2-40B4-BE49-F238E27FC236}">
                  <a16:creationId xmlns:a16="http://schemas.microsoft.com/office/drawing/2014/main" id="{4A31B77B-11A9-BAB8-728A-B43013F0D1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8964" y="5174283"/>
              <a:ext cx="954740" cy="9547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1E61BA19-4F76-CA77-303D-0AF987DEE9A3}"/>
              </a:ext>
            </a:extLst>
          </p:cNvPr>
          <p:cNvGrpSpPr/>
          <p:nvPr/>
        </p:nvGrpSpPr>
        <p:grpSpPr>
          <a:xfrm>
            <a:off x="6696551" y="5201047"/>
            <a:ext cx="2007464" cy="954740"/>
            <a:chOff x="6368964" y="5174283"/>
            <a:chExt cx="2007464" cy="954740"/>
          </a:xfrm>
        </p:grpSpPr>
        <p:pic>
          <p:nvPicPr>
            <p:cNvPr id="19" name="Picture 12" descr="Dai Blockchain Stock Illustrations – 96 Dai Blockchain Stock Illustrations,  Vectors &amp; Clipart - Dreamstime">
              <a:extLst>
                <a:ext uri="{FF2B5EF4-FFF2-40B4-BE49-F238E27FC236}">
                  <a16:creationId xmlns:a16="http://schemas.microsoft.com/office/drawing/2014/main" id="{7EB640C9-2A52-4055-B46D-7E20B5F8AD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1688" y="5174283"/>
              <a:ext cx="954740" cy="9547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Dai Blockchain Stock Illustrations – 96 Dai Blockchain Stock Illustrations,  Vectors &amp; Clipart - Dreamstime">
              <a:extLst>
                <a:ext uri="{FF2B5EF4-FFF2-40B4-BE49-F238E27FC236}">
                  <a16:creationId xmlns:a16="http://schemas.microsoft.com/office/drawing/2014/main" id="{4E4E68A2-D17E-4643-9481-23CD6442A5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8964" y="5174283"/>
              <a:ext cx="954740" cy="95474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Speech Bubble: Rectangle with Corners Rounded 20">
            <a:extLst>
              <a:ext uri="{FF2B5EF4-FFF2-40B4-BE49-F238E27FC236}">
                <a16:creationId xmlns:a16="http://schemas.microsoft.com/office/drawing/2014/main" id="{0A44F95B-D7EA-F81E-960C-D2BD076F2ADD}"/>
              </a:ext>
            </a:extLst>
          </p:cNvPr>
          <p:cNvSpPr/>
          <p:nvPr/>
        </p:nvSpPr>
        <p:spPr bwMode="auto">
          <a:xfrm>
            <a:off x="3162848" y="1858822"/>
            <a:ext cx="2743954" cy="919401"/>
          </a:xfrm>
          <a:prstGeom prst="wedgeRoundRectCallout">
            <a:avLst>
              <a:gd name="adj1" fmla="val 74901"/>
              <a:gd name="adj2" fmla="val 34929"/>
              <a:gd name="adj3" fmla="val 16667"/>
            </a:avLst>
          </a:prstGeom>
          <a:solidFill>
            <a:schemeClr val="bg2"/>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I was able to cover costs!</a:t>
            </a:r>
          </a:p>
        </p:txBody>
      </p:sp>
    </p:spTree>
    <p:extLst>
      <p:ext uri="{BB962C8B-B14F-4D97-AF65-F5344CB8AC3E}">
        <p14:creationId xmlns:p14="http://schemas.microsoft.com/office/powerpoint/2010/main" val="3665521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60F01-DA21-A00D-9B25-4AE03EAC32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0F6811-2618-EF97-F716-62CB0A82A9A0}"/>
              </a:ext>
            </a:extLst>
          </p:cNvPr>
          <p:cNvSpPr>
            <a:spLocks noGrp="1"/>
          </p:cNvSpPr>
          <p:nvPr>
            <p:ph type="title"/>
          </p:nvPr>
        </p:nvSpPr>
        <p:spPr/>
        <p:txBody>
          <a:bodyPr/>
          <a:lstStyle/>
          <a:p>
            <a:r>
              <a:rPr lang="en-US" dirty="0"/>
              <a:t>Number Go DOWN</a:t>
            </a:r>
          </a:p>
        </p:txBody>
      </p:sp>
      <p:sp>
        <p:nvSpPr>
          <p:cNvPr id="3" name="Slide Number Placeholder 2">
            <a:extLst>
              <a:ext uri="{FF2B5EF4-FFF2-40B4-BE49-F238E27FC236}">
                <a16:creationId xmlns:a16="http://schemas.microsoft.com/office/drawing/2014/main" id="{6AFFD293-80DF-0C31-7D9D-A5F9B117C793}"/>
              </a:ext>
            </a:extLst>
          </p:cNvPr>
          <p:cNvSpPr>
            <a:spLocks noGrp="1"/>
          </p:cNvSpPr>
          <p:nvPr>
            <p:ph type="sldNum" sz="quarter" idx="11"/>
          </p:nvPr>
        </p:nvSpPr>
        <p:spPr/>
        <p:txBody>
          <a:bodyPr/>
          <a:lstStyle/>
          <a:p>
            <a:pPr>
              <a:defRPr/>
            </a:pPr>
            <a:fld id="{D65C4E5D-DA99-460E-9E68-E8A28959880C}" type="slidenum">
              <a:rPr lang="x-none" smtClean="0"/>
              <a:pPr>
                <a:defRPr/>
              </a:pPr>
              <a:t>33</a:t>
            </a:fld>
            <a:endParaRPr lang="en-US" dirty="0"/>
          </a:p>
        </p:txBody>
      </p:sp>
      <p:pic>
        <p:nvPicPr>
          <p:cNvPr id="6" name="Picture 28" descr="Image result for blue fedora clipart">
            <a:extLst>
              <a:ext uri="{FF2B5EF4-FFF2-40B4-BE49-F238E27FC236}">
                <a16:creationId xmlns:a16="http://schemas.microsoft.com/office/drawing/2014/main" id="{44F5D005-37A6-66BC-DCD6-B713D589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941" y="2318522"/>
            <a:ext cx="2317750" cy="15837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vintage soda machine">
            <a:extLst>
              <a:ext uri="{FF2B5EF4-FFF2-40B4-BE49-F238E27FC236}">
                <a16:creationId xmlns:a16="http://schemas.microsoft.com/office/drawing/2014/main" id="{D44CCD65-5915-78E3-8EB5-41122799F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614" y="1898722"/>
            <a:ext cx="1900401" cy="310269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2076705F-4067-9FE2-0B27-9C2A0B7AC85A}"/>
              </a:ext>
            </a:extLst>
          </p:cNvPr>
          <p:cNvGrpSpPr/>
          <p:nvPr/>
        </p:nvGrpSpPr>
        <p:grpSpPr>
          <a:xfrm>
            <a:off x="1133084" y="4921511"/>
            <a:ext cx="2007464" cy="954740"/>
            <a:chOff x="6368964" y="5174283"/>
            <a:chExt cx="2007464" cy="954740"/>
          </a:xfrm>
        </p:grpSpPr>
        <p:pic>
          <p:nvPicPr>
            <p:cNvPr id="16" name="Picture 12" descr="Dai Blockchain Stock Illustrations – 96 Dai Blockchain Stock Illustrations,  Vectors &amp; Clipart - Dreamstime">
              <a:extLst>
                <a:ext uri="{FF2B5EF4-FFF2-40B4-BE49-F238E27FC236}">
                  <a16:creationId xmlns:a16="http://schemas.microsoft.com/office/drawing/2014/main" id="{661ABBDC-C3E2-F5CB-0FD4-A27EB06B18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1688" y="5174283"/>
              <a:ext cx="954740" cy="9547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ai Blockchain Stock Illustrations – 96 Dai Blockchain Stock Illustrations,  Vectors &amp; Clipart - Dreamstime">
              <a:extLst>
                <a:ext uri="{FF2B5EF4-FFF2-40B4-BE49-F238E27FC236}">
                  <a16:creationId xmlns:a16="http://schemas.microsoft.com/office/drawing/2014/main" id="{E5816AF5-29A7-BCBD-9576-35AEB40871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8964" y="5174283"/>
              <a:ext cx="954740" cy="954740"/>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2" descr="Dai Blockchain Stock Illustrations – 96 Dai Blockchain Stock Illustrations,  Vectors &amp; Clipart - Dreamstime">
            <a:extLst>
              <a:ext uri="{FF2B5EF4-FFF2-40B4-BE49-F238E27FC236}">
                <a16:creationId xmlns:a16="http://schemas.microsoft.com/office/drawing/2014/main" id="{D76CCA1D-9EC2-8ACC-9481-2E9DDD9FEA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6551" y="5201047"/>
            <a:ext cx="954740" cy="954740"/>
          </a:xfrm>
          <a:prstGeom prst="rect">
            <a:avLst/>
          </a:prstGeom>
          <a:noFill/>
          <a:extLst>
            <a:ext uri="{909E8E84-426E-40DD-AFC4-6F175D3DCCD1}">
              <a14:hiddenFill xmlns:a14="http://schemas.microsoft.com/office/drawing/2010/main">
                <a:solidFill>
                  <a:srgbClr val="FFFFFF"/>
                </a:solidFill>
              </a14:hiddenFill>
            </a:ext>
          </a:extLst>
        </p:spPr>
      </p:pic>
      <p:sp>
        <p:nvSpPr>
          <p:cNvPr id="21" name="Speech Bubble: Rectangle with Corners Rounded 20">
            <a:extLst>
              <a:ext uri="{FF2B5EF4-FFF2-40B4-BE49-F238E27FC236}">
                <a16:creationId xmlns:a16="http://schemas.microsoft.com/office/drawing/2014/main" id="{99423EA0-C937-B95D-D38D-D1088DF9DBE9}"/>
              </a:ext>
            </a:extLst>
          </p:cNvPr>
          <p:cNvSpPr/>
          <p:nvPr/>
        </p:nvSpPr>
        <p:spPr bwMode="auto">
          <a:xfrm>
            <a:off x="3162848" y="1654511"/>
            <a:ext cx="2743954" cy="1328023"/>
          </a:xfrm>
          <a:prstGeom prst="wedgeRoundRectCallout">
            <a:avLst>
              <a:gd name="adj1" fmla="val 74901"/>
              <a:gd name="adj2" fmla="val 34929"/>
              <a:gd name="adj3" fmla="val 16667"/>
            </a:avLst>
          </a:prstGeom>
          <a:solidFill>
            <a:schemeClr val="bg2"/>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But what if the auction didn’t cover costs?</a:t>
            </a:r>
          </a:p>
        </p:txBody>
      </p:sp>
      <p:sp>
        <p:nvSpPr>
          <p:cNvPr id="4" name="Oval 3">
            <a:extLst>
              <a:ext uri="{FF2B5EF4-FFF2-40B4-BE49-F238E27FC236}">
                <a16:creationId xmlns:a16="http://schemas.microsoft.com/office/drawing/2014/main" id="{7CDBDB9F-3E2A-D0F2-C4CF-FDDEE183E419}"/>
              </a:ext>
            </a:extLst>
          </p:cNvPr>
          <p:cNvSpPr/>
          <p:nvPr/>
        </p:nvSpPr>
        <p:spPr bwMode="auto">
          <a:xfrm>
            <a:off x="7749275" y="5267670"/>
            <a:ext cx="821493" cy="821493"/>
          </a:xfrm>
          <a:prstGeom prst="ellipse">
            <a:avLst/>
          </a:prstGeom>
          <a:noFill/>
          <a:ln w="38100" cap="flat" cmpd="sng" algn="ctr">
            <a:solidFill>
              <a:srgbClr val="FFC000"/>
            </a:solidFill>
            <a:prstDash val="sysDot"/>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3545960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95150-A982-248B-2FEE-D13F1402592D}"/>
            </a:ext>
          </a:extLst>
        </p:cNvPr>
        <p:cNvGrpSpPr/>
        <p:nvPr/>
      </p:nvGrpSpPr>
      <p:grpSpPr>
        <a:xfrm>
          <a:off x="0" y="0"/>
          <a:ext cx="0" cy="0"/>
          <a:chOff x="0" y="0"/>
          <a:chExt cx="0" cy="0"/>
        </a:xfrm>
      </p:grpSpPr>
      <p:pic>
        <p:nvPicPr>
          <p:cNvPr id="4098" name="Picture 2" descr="Usd coin usdc coin 3d rotage 360 degrees in black bg Cryptocurrency token  seemless loop, Backgrounds Motion Graphics ft. crypto coins &amp; crypto  exchange - Envato">
            <a:extLst>
              <a:ext uri="{FF2B5EF4-FFF2-40B4-BE49-F238E27FC236}">
                <a16:creationId xmlns:a16="http://schemas.microsoft.com/office/drawing/2014/main" id="{F9316D46-60CF-46CE-5096-92749E0CC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51" y="1121569"/>
            <a:ext cx="8211498" cy="46148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8106B2D-0806-1253-3FF7-8375B4A2108D}"/>
              </a:ext>
            </a:extLst>
          </p:cNvPr>
          <p:cNvSpPr>
            <a:spLocks noGrp="1"/>
          </p:cNvSpPr>
          <p:nvPr>
            <p:ph type="title"/>
          </p:nvPr>
        </p:nvSpPr>
        <p:spPr/>
        <p:txBody>
          <a:bodyPr/>
          <a:lstStyle/>
          <a:p>
            <a:r>
              <a:rPr lang="en-US" dirty="0"/>
              <a:t>MKR Token</a:t>
            </a:r>
          </a:p>
        </p:txBody>
      </p:sp>
      <p:sp>
        <p:nvSpPr>
          <p:cNvPr id="3" name="Slide Number Placeholder 2">
            <a:extLst>
              <a:ext uri="{FF2B5EF4-FFF2-40B4-BE49-F238E27FC236}">
                <a16:creationId xmlns:a16="http://schemas.microsoft.com/office/drawing/2014/main" id="{797390FE-5E81-A432-14DE-F48590DE0437}"/>
              </a:ext>
            </a:extLst>
          </p:cNvPr>
          <p:cNvSpPr>
            <a:spLocks noGrp="1"/>
          </p:cNvSpPr>
          <p:nvPr>
            <p:ph type="sldNum" sz="quarter" idx="11"/>
          </p:nvPr>
        </p:nvSpPr>
        <p:spPr/>
        <p:txBody>
          <a:bodyPr/>
          <a:lstStyle/>
          <a:p>
            <a:pPr>
              <a:defRPr/>
            </a:pPr>
            <a:fld id="{D65C4E5D-DA99-460E-9E68-E8A28959880C}" type="slidenum">
              <a:rPr lang="x-none" smtClean="0"/>
              <a:pPr>
                <a:defRPr/>
              </a:pPr>
              <a:t>34</a:t>
            </a:fld>
            <a:endParaRPr lang="en-US" dirty="0"/>
          </a:p>
        </p:txBody>
      </p:sp>
      <p:sp>
        <p:nvSpPr>
          <p:cNvPr id="4" name="TextBox 3">
            <a:extLst>
              <a:ext uri="{FF2B5EF4-FFF2-40B4-BE49-F238E27FC236}">
                <a16:creationId xmlns:a16="http://schemas.microsoft.com/office/drawing/2014/main" id="{9AD263C5-8536-2FDB-92EE-3BB04AC1030C}"/>
              </a:ext>
            </a:extLst>
          </p:cNvPr>
          <p:cNvSpPr txBox="1"/>
          <p:nvPr/>
        </p:nvSpPr>
        <p:spPr bwMode="auto">
          <a:xfrm>
            <a:off x="2068373" y="2521899"/>
            <a:ext cx="216277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Absorbs risk</a:t>
            </a:r>
            <a:endParaRPr lang="en-US" sz="2800" i="1" dirty="0">
              <a:solidFill>
                <a:srgbClr val="FFFF00"/>
              </a:solidFill>
              <a:latin typeface="Arial" panose="020B0604020202020204" pitchFamily="34" charset="0"/>
              <a:cs typeface="Arial" panose="020B0604020202020204" pitchFamily="34" charset="0"/>
            </a:endParaRPr>
          </a:p>
        </p:txBody>
      </p:sp>
      <p:sp>
        <p:nvSpPr>
          <p:cNvPr id="6" name="TextBox 3">
            <a:extLst>
              <a:ext uri="{FF2B5EF4-FFF2-40B4-BE49-F238E27FC236}">
                <a16:creationId xmlns:a16="http://schemas.microsoft.com/office/drawing/2014/main" id="{F5B10E48-1832-F75C-5244-CBEBEA4688CE}"/>
              </a:ext>
            </a:extLst>
          </p:cNvPr>
          <p:cNvSpPr txBox="1"/>
          <p:nvPr/>
        </p:nvSpPr>
        <p:spPr bwMode="auto">
          <a:xfrm>
            <a:off x="1982986" y="4135576"/>
            <a:ext cx="3124574"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Governance rights</a:t>
            </a:r>
          </a:p>
        </p:txBody>
      </p:sp>
    </p:spTree>
    <p:extLst>
      <p:ext uri="{BB962C8B-B14F-4D97-AF65-F5344CB8AC3E}">
        <p14:creationId xmlns:p14="http://schemas.microsoft.com/office/powerpoint/2010/main" val="414308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EB5BC-FDC0-33D9-89B9-34A1630D69AB}"/>
            </a:ext>
          </a:extLst>
        </p:cNvPr>
        <p:cNvGrpSpPr/>
        <p:nvPr/>
      </p:nvGrpSpPr>
      <p:grpSpPr>
        <a:xfrm>
          <a:off x="0" y="0"/>
          <a:ext cx="0" cy="0"/>
          <a:chOff x="0" y="0"/>
          <a:chExt cx="0" cy="0"/>
        </a:xfrm>
      </p:grpSpPr>
      <p:pic>
        <p:nvPicPr>
          <p:cNvPr id="4098" name="Picture 2" descr="Usd coin usdc coin 3d rotage 360 degrees in black bg Cryptocurrency token  seemless loop, Backgrounds Motion Graphics ft. crypto coins &amp; crypto  exchange - Envato">
            <a:extLst>
              <a:ext uri="{FF2B5EF4-FFF2-40B4-BE49-F238E27FC236}">
                <a16:creationId xmlns:a16="http://schemas.microsoft.com/office/drawing/2014/main" id="{09420D7B-F950-876D-7921-65263FAC7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51" y="1121569"/>
            <a:ext cx="8211498" cy="46148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D34709A-69A7-D98E-9655-BCBFE12EE77E}"/>
              </a:ext>
            </a:extLst>
          </p:cNvPr>
          <p:cNvSpPr>
            <a:spLocks noGrp="1"/>
          </p:cNvSpPr>
          <p:nvPr>
            <p:ph type="title"/>
          </p:nvPr>
        </p:nvSpPr>
        <p:spPr/>
        <p:txBody>
          <a:bodyPr/>
          <a:lstStyle/>
          <a:p>
            <a:r>
              <a:rPr lang="en-US" dirty="0"/>
              <a:t>When the Peg is Strong</a:t>
            </a:r>
          </a:p>
        </p:txBody>
      </p:sp>
      <p:sp>
        <p:nvSpPr>
          <p:cNvPr id="3" name="Slide Number Placeholder 2">
            <a:extLst>
              <a:ext uri="{FF2B5EF4-FFF2-40B4-BE49-F238E27FC236}">
                <a16:creationId xmlns:a16="http://schemas.microsoft.com/office/drawing/2014/main" id="{A61D8B48-6068-61E7-E199-09900A1AEE9E}"/>
              </a:ext>
            </a:extLst>
          </p:cNvPr>
          <p:cNvSpPr>
            <a:spLocks noGrp="1"/>
          </p:cNvSpPr>
          <p:nvPr>
            <p:ph type="sldNum" sz="quarter" idx="11"/>
          </p:nvPr>
        </p:nvSpPr>
        <p:spPr/>
        <p:txBody>
          <a:bodyPr/>
          <a:lstStyle/>
          <a:p>
            <a:pPr>
              <a:defRPr/>
            </a:pPr>
            <a:fld id="{D65C4E5D-DA99-460E-9E68-E8A28959880C}" type="slidenum">
              <a:rPr lang="x-none" smtClean="0"/>
              <a:pPr>
                <a:defRPr/>
              </a:pPr>
              <a:t>35</a:t>
            </a:fld>
            <a:endParaRPr lang="en-US" dirty="0"/>
          </a:p>
        </p:txBody>
      </p:sp>
      <p:sp>
        <p:nvSpPr>
          <p:cNvPr id="7" name="TextBox 6">
            <a:extLst>
              <a:ext uri="{FF2B5EF4-FFF2-40B4-BE49-F238E27FC236}">
                <a16:creationId xmlns:a16="http://schemas.microsoft.com/office/drawing/2014/main" id="{4145098B-6C59-D725-B814-818673417521}"/>
              </a:ext>
            </a:extLst>
          </p:cNvPr>
          <p:cNvSpPr txBox="1"/>
          <p:nvPr/>
        </p:nvSpPr>
        <p:spPr bwMode="auto">
          <a:xfrm>
            <a:off x="1505259" y="3429000"/>
            <a:ext cx="642483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Tokens become scarcer, more valuable</a:t>
            </a:r>
          </a:p>
        </p:txBody>
      </p:sp>
      <p:sp>
        <p:nvSpPr>
          <p:cNvPr id="8" name="TextBox 3">
            <a:extLst>
              <a:ext uri="{FF2B5EF4-FFF2-40B4-BE49-F238E27FC236}">
                <a16:creationId xmlns:a16="http://schemas.microsoft.com/office/drawing/2014/main" id="{69950518-E29F-9E14-252C-E6540D0D259F}"/>
              </a:ext>
            </a:extLst>
          </p:cNvPr>
          <p:cNvSpPr txBox="1"/>
          <p:nvPr/>
        </p:nvSpPr>
        <p:spPr bwMode="auto">
          <a:xfrm>
            <a:off x="1505259" y="2587917"/>
            <a:ext cx="5896166"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DAI buys back &amp; burns MKR tokens</a:t>
            </a:r>
          </a:p>
        </p:txBody>
      </p:sp>
      <p:sp>
        <p:nvSpPr>
          <p:cNvPr id="9" name="TextBox 8">
            <a:extLst>
              <a:ext uri="{FF2B5EF4-FFF2-40B4-BE49-F238E27FC236}">
                <a16:creationId xmlns:a16="http://schemas.microsoft.com/office/drawing/2014/main" id="{E3439B6A-9ECC-BBEE-A363-A93922072E65}"/>
              </a:ext>
            </a:extLst>
          </p:cNvPr>
          <p:cNvSpPr txBox="1"/>
          <p:nvPr/>
        </p:nvSpPr>
        <p:spPr bwMode="auto">
          <a:xfrm>
            <a:off x="1505259" y="4270083"/>
            <a:ext cx="307642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Deflationary effect</a:t>
            </a:r>
          </a:p>
        </p:txBody>
      </p:sp>
      <p:sp>
        <p:nvSpPr>
          <p:cNvPr id="10" name="TextBox 9">
            <a:extLst>
              <a:ext uri="{FF2B5EF4-FFF2-40B4-BE49-F238E27FC236}">
                <a16:creationId xmlns:a16="http://schemas.microsoft.com/office/drawing/2014/main" id="{8686E69F-427C-CEA6-EF02-3B13636883BD}"/>
              </a:ext>
            </a:extLst>
          </p:cNvPr>
          <p:cNvSpPr txBox="1"/>
          <p:nvPr/>
        </p:nvSpPr>
        <p:spPr bwMode="auto">
          <a:xfrm>
            <a:off x="1505259" y="5111166"/>
            <a:ext cx="3665042"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Token holders benefit</a:t>
            </a:r>
          </a:p>
        </p:txBody>
      </p:sp>
    </p:spTree>
    <p:extLst>
      <p:ext uri="{BB962C8B-B14F-4D97-AF65-F5344CB8AC3E}">
        <p14:creationId xmlns:p14="http://schemas.microsoft.com/office/powerpoint/2010/main" val="342668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4CFAF-7ACE-48D2-D4D1-E7FF49C2F6DD}"/>
            </a:ext>
          </a:extLst>
        </p:cNvPr>
        <p:cNvGrpSpPr/>
        <p:nvPr/>
      </p:nvGrpSpPr>
      <p:grpSpPr>
        <a:xfrm>
          <a:off x="0" y="0"/>
          <a:ext cx="0" cy="0"/>
          <a:chOff x="0" y="0"/>
          <a:chExt cx="0" cy="0"/>
        </a:xfrm>
      </p:grpSpPr>
      <p:pic>
        <p:nvPicPr>
          <p:cNvPr id="4098" name="Picture 2" descr="Usd coin usdc coin 3d rotage 360 degrees in black bg Cryptocurrency token  seemless loop, Backgrounds Motion Graphics ft. crypto coins &amp; crypto  exchange - Envato">
            <a:extLst>
              <a:ext uri="{FF2B5EF4-FFF2-40B4-BE49-F238E27FC236}">
                <a16:creationId xmlns:a16="http://schemas.microsoft.com/office/drawing/2014/main" id="{BC6A0F63-1F68-E79F-1C04-5CD625383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51" y="1121569"/>
            <a:ext cx="8211498" cy="46148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4DE1F15-2ED3-D292-16D3-B7888DFC8EAC}"/>
              </a:ext>
            </a:extLst>
          </p:cNvPr>
          <p:cNvSpPr>
            <a:spLocks noGrp="1"/>
          </p:cNvSpPr>
          <p:nvPr>
            <p:ph type="title"/>
          </p:nvPr>
        </p:nvSpPr>
        <p:spPr/>
        <p:txBody>
          <a:bodyPr/>
          <a:lstStyle/>
          <a:p>
            <a:r>
              <a:rPr lang="en-US" dirty="0"/>
              <a:t>When the Peg is Weak</a:t>
            </a:r>
          </a:p>
        </p:txBody>
      </p:sp>
      <p:sp>
        <p:nvSpPr>
          <p:cNvPr id="3" name="Slide Number Placeholder 2">
            <a:extLst>
              <a:ext uri="{FF2B5EF4-FFF2-40B4-BE49-F238E27FC236}">
                <a16:creationId xmlns:a16="http://schemas.microsoft.com/office/drawing/2014/main" id="{E6B6C425-D92A-5222-FDFB-BA6F320D4D78}"/>
              </a:ext>
            </a:extLst>
          </p:cNvPr>
          <p:cNvSpPr>
            <a:spLocks noGrp="1"/>
          </p:cNvSpPr>
          <p:nvPr>
            <p:ph type="sldNum" sz="quarter" idx="11"/>
          </p:nvPr>
        </p:nvSpPr>
        <p:spPr/>
        <p:txBody>
          <a:bodyPr/>
          <a:lstStyle/>
          <a:p>
            <a:pPr>
              <a:defRPr/>
            </a:pPr>
            <a:fld id="{D65C4E5D-DA99-460E-9E68-E8A28959880C}" type="slidenum">
              <a:rPr lang="x-none" smtClean="0"/>
              <a:pPr>
                <a:defRPr/>
              </a:pPr>
              <a:t>36</a:t>
            </a:fld>
            <a:endParaRPr lang="en-US" dirty="0"/>
          </a:p>
        </p:txBody>
      </p:sp>
      <p:sp>
        <p:nvSpPr>
          <p:cNvPr id="7" name="TextBox 6">
            <a:extLst>
              <a:ext uri="{FF2B5EF4-FFF2-40B4-BE49-F238E27FC236}">
                <a16:creationId xmlns:a16="http://schemas.microsoft.com/office/drawing/2014/main" id="{25E5D03E-A38D-A55A-7983-E978DF9EDF1E}"/>
              </a:ext>
            </a:extLst>
          </p:cNvPr>
          <p:cNvSpPr txBox="1"/>
          <p:nvPr/>
        </p:nvSpPr>
        <p:spPr bwMode="auto">
          <a:xfrm>
            <a:off x="1707355" y="3531045"/>
            <a:ext cx="4560865"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Lowers value of DAI tokens</a:t>
            </a:r>
          </a:p>
        </p:txBody>
      </p:sp>
      <p:sp>
        <p:nvSpPr>
          <p:cNvPr id="8" name="TextBox 3">
            <a:extLst>
              <a:ext uri="{FF2B5EF4-FFF2-40B4-BE49-F238E27FC236}">
                <a16:creationId xmlns:a16="http://schemas.microsoft.com/office/drawing/2014/main" id="{28350B72-AE56-3C6A-AA52-29DB3B8B8CC2}"/>
              </a:ext>
            </a:extLst>
          </p:cNvPr>
          <p:cNvSpPr txBox="1"/>
          <p:nvPr/>
        </p:nvSpPr>
        <p:spPr bwMode="auto">
          <a:xfrm>
            <a:off x="1707355" y="2689962"/>
            <a:ext cx="5932971"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Mint and auction off new DAI tokens</a:t>
            </a:r>
          </a:p>
        </p:txBody>
      </p:sp>
      <p:sp>
        <p:nvSpPr>
          <p:cNvPr id="9" name="TextBox 8">
            <a:extLst>
              <a:ext uri="{FF2B5EF4-FFF2-40B4-BE49-F238E27FC236}">
                <a16:creationId xmlns:a16="http://schemas.microsoft.com/office/drawing/2014/main" id="{57DCEC02-B9E4-62B0-73BE-D86019AB8AC9}"/>
              </a:ext>
            </a:extLst>
          </p:cNvPr>
          <p:cNvSpPr txBox="1"/>
          <p:nvPr/>
        </p:nvSpPr>
        <p:spPr bwMode="auto">
          <a:xfrm>
            <a:off x="1707355" y="4372128"/>
            <a:ext cx="2916119"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Inflationary effect</a:t>
            </a:r>
          </a:p>
        </p:txBody>
      </p:sp>
      <p:sp>
        <p:nvSpPr>
          <p:cNvPr id="10" name="TextBox 9">
            <a:extLst>
              <a:ext uri="{FF2B5EF4-FFF2-40B4-BE49-F238E27FC236}">
                <a16:creationId xmlns:a16="http://schemas.microsoft.com/office/drawing/2014/main" id="{384CABF1-1814-A10D-0C21-1D18038B6666}"/>
              </a:ext>
            </a:extLst>
          </p:cNvPr>
          <p:cNvSpPr txBox="1"/>
          <p:nvPr/>
        </p:nvSpPr>
        <p:spPr bwMode="auto">
          <a:xfrm>
            <a:off x="1707355" y="5213211"/>
            <a:ext cx="4923400"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Token holders pay for stability</a:t>
            </a:r>
          </a:p>
        </p:txBody>
      </p:sp>
    </p:spTree>
    <p:extLst>
      <p:ext uri="{BB962C8B-B14F-4D97-AF65-F5344CB8AC3E}">
        <p14:creationId xmlns:p14="http://schemas.microsoft.com/office/powerpoint/2010/main" val="290214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46D44-AB09-BB06-1E99-E2595C7AA271}"/>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8890B777-8BDA-8E20-9981-2E3DC8CE63FD}"/>
              </a:ext>
            </a:extLst>
          </p:cNvPr>
          <p:cNvGrpSpPr/>
          <p:nvPr/>
        </p:nvGrpSpPr>
        <p:grpSpPr>
          <a:xfrm>
            <a:off x="4215319" y="5779233"/>
            <a:ext cx="2958602" cy="1020691"/>
            <a:chOff x="5131739" y="5810300"/>
            <a:chExt cx="2958602" cy="1020691"/>
          </a:xfrm>
        </p:grpSpPr>
        <p:pic>
          <p:nvPicPr>
            <p:cNvPr id="3074" name="Picture 2" descr="Usd coin usdc coin 3d rotage 360 degrees in black bg Cryptocurrency token  seemless loop, Backgrounds Motion Graphics ft. crypto coins &amp; crypto  exchange - Envato">
              <a:extLst>
                <a:ext uri="{FF2B5EF4-FFF2-40B4-BE49-F238E27FC236}">
                  <a16:creationId xmlns:a16="http://schemas.microsoft.com/office/drawing/2014/main" id="{29EDEFB7-960E-7020-DBE4-DA1EE128B6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1739" y="5810300"/>
              <a:ext cx="1698826" cy="9547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Usd coin usdc coin 3d rotage 360 degrees in black bg Cryptocurrency token  seemless loop, Backgrounds Motion Graphics ft. crypto coins &amp; crypto  exchange - Envato">
              <a:extLst>
                <a:ext uri="{FF2B5EF4-FFF2-40B4-BE49-F238E27FC236}">
                  <a16:creationId xmlns:a16="http://schemas.microsoft.com/office/drawing/2014/main" id="{0BF20829-8C25-5C14-2E38-D26EE7183B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1515" y="5876251"/>
              <a:ext cx="1698826" cy="9547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537F967E-1B63-633B-40FE-C217A8BE7457}"/>
              </a:ext>
            </a:extLst>
          </p:cNvPr>
          <p:cNvSpPr>
            <a:spLocks noGrp="1"/>
          </p:cNvSpPr>
          <p:nvPr>
            <p:ph type="title"/>
          </p:nvPr>
        </p:nvSpPr>
        <p:spPr/>
        <p:txBody>
          <a:bodyPr/>
          <a:lstStyle/>
          <a:p>
            <a:r>
              <a:rPr lang="en-US" dirty="0"/>
              <a:t>Number Go DOWN</a:t>
            </a:r>
          </a:p>
        </p:txBody>
      </p:sp>
      <p:sp>
        <p:nvSpPr>
          <p:cNvPr id="3" name="Slide Number Placeholder 2">
            <a:extLst>
              <a:ext uri="{FF2B5EF4-FFF2-40B4-BE49-F238E27FC236}">
                <a16:creationId xmlns:a16="http://schemas.microsoft.com/office/drawing/2014/main" id="{1D3FBD6C-0CF0-5851-FA3D-B0C7C4C18A5E}"/>
              </a:ext>
            </a:extLst>
          </p:cNvPr>
          <p:cNvSpPr>
            <a:spLocks noGrp="1"/>
          </p:cNvSpPr>
          <p:nvPr>
            <p:ph type="sldNum" sz="quarter" idx="11"/>
          </p:nvPr>
        </p:nvSpPr>
        <p:spPr/>
        <p:txBody>
          <a:bodyPr/>
          <a:lstStyle/>
          <a:p>
            <a:pPr>
              <a:defRPr/>
            </a:pPr>
            <a:fld id="{D65C4E5D-DA99-460E-9E68-E8A28959880C}" type="slidenum">
              <a:rPr lang="x-none" smtClean="0"/>
              <a:pPr>
                <a:defRPr/>
              </a:pPr>
              <a:t>37</a:t>
            </a:fld>
            <a:endParaRPr lang="en-US" dirty="0"/>
          </a:p>
        </p:txBody>
      </p:sp>
      <p:pic>
        <p:nvPicPr>
          <p:cNvPr id="6" name="Picture 28" descr="Image result for blue fedora clipart">
            <a:extLst>
              <a:ext uri="{FF2B5EF4-FFF2-40B4-BE49-F238E27FC236}">
                <a16:creationId xmlns:a16="http://schemas.microsoft.com/office/drawing/2014/main" id="{3F2B9C85-721D-894C-0787-41577F6466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941" y="2318522"/>
            <a:ext cx="2317750" cy="15837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vintage soda machine">
            <a:extLst>
              <a:ext uri="{FF2B5EF4-FFF2-40B4-BE49-F238E27FC236}">
                <a16:creationId xmlns:a16="http://schemas.microsoft.com/office/drawing/2014/main" id="{6772A388-F2F9-A260-29FF-7D429403CB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614" y="1898722"/>
            <a:ext cx="1900401" cy="310269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BFA7424D-2D04-2C1E-72B6-111655EE26FD}"/>
              </a:ext>
            </a:extLst>
          </p:cNvPr>
          <p:cNvGrpSpPr/>
          <p:nvPr/>
        </p:nvGrpSpPr>
        <p:grpSpPr>
          <a:xfrm>
            <a:off x="1133084" y="4921511"/>
            <a:ext cx="2007464" cy="954740"/>
            <a:chOff x="6368964" y="5174283"/>
            <a:chExt cx="2007464" cy="954740"/>
          </a:xfrm>
        </p:grpSpPr>
        <p:pic>
          <p:nvPicPr>
            <p:cNvPr id="16" name="Picture 12" descr="Dai Blockchain Stock Illustrations – 96 Dai Blockchain Stock Illustrations,  Vectors &amp; Clipart - Dreamstime">
              <a:extLst>
                <a:ext uri="{FF2B5EF4-FFF2-40B4-BE49-F238E27FC236}">
                  <a16:creationId xmlns:a16="http://schemas.microsoft.com/office/drawing/2014/main" id="{AF65462A-73A8-AF28-9239-7E8BEF5E1F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1688" y="5174283"/>
              <a:ext cx="954740" cy="9547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ai Blockchain Stock Illustrations – 96 Dai Blockchain Stock Illustrations,  Vectors &amp; Clipart - Dreamstime">
              <a:extLst>
                <a:ext uri="{FF2B5EF4-FFF2-40B4-BE49-F238E27FC236}">
                  <a16:creationId xmlns:a16="http://schemas.microsoft.com/office/drawing/2014/main" id="{ED892C78-1C21-9B8B-9EC2-3F8795DF26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8964" y="5174283"/>
              <a:ext cx="954740" cy="954740"/>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2" descr="Dai Blockchain Stock Illustrations – 96 Dai Blockchain Stock Illustrations,  Vectors &amp; Clipart - Dreamstime">
            <a:extLst>
              <a:ext uri="{FF2B5EF4-FFF2-40B4-BE49-F238E27FC236}">
                <a16:creationId xmlns:a16="http://schemas.microsoft.com/office/drawing/2014/main" id="{71A8B67C-6C4A-2CA1-4096-B9B9056358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6551" y="5201047"/>
            <a:ext cx="954740" cy="954740"/>
          </a:xfrm>
          <a:prstGeom prst="rect">
            <a:avLst/>
          </a:prstGeom>
          <a:noFill/>
          <a:extLst>
            <a:ext uri="{909E8E84-426E-40DD-AFC4-6F175D3DCCD1}">
              <a14:hiddenFill xmlns:a14="http://schemas.microsoft.com/office/drawing/2010/main">
                <a:solidFill>
                  <a:srgbClr val="FFFFFF"/>
                </a:solidFill>
              </a14:hiddenFill>
            </a:ext>
          </a:extLst>
        </p:spPr>
      </p:pic>
      <p:sp>
        <p:nvSpPr>
          <p:cNvPr id="21" name="Speech Bubble: Rectangle with Corners Rounded 20">
            <a:extLst>
              <a:ext uri="{FF2B5EF4-FFF2-40B4-BE49-F238E27FC236}">
                <a16:creationId xmlns:a16="http://schemas.microsoft.com/office/drawing/2014/main" id="{EA668B34-35AB-F208-F068-072C8591B2BB}"/>
              </a:ext>
            </a:extLst>
          </p:cNvPr>
          <p:cNvSpPr/>
          <p:nvPr/>
        </p:nvSpPr>
        <p:spPr bwMode="auto">
          <a:xfrm>
            <a:off x="3162848" y="1654511"/>
            <a:ext cx="2743954" cy="1328023"/>
          </a:xfrm>
          <a:prstGeom prst="wedgeRoundRectCallout">
            <a:avLst>
              <a:gd name="adj1" fmla="val 74901"/>
              <a:gd name="adj2" fmla="val 34929"/>
              <a:gd name="adj3" fmla="val 16667"/>
            </a:avLst>
          </a:prstGeom>
          <a:solidFill>
            <a:schemeClr val="bg2"/>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But what if the auction didn’t cover costs?</a:t>
            </a:r>
          </a:p>
        </p:txBody>
      </p:sp>
      <p:sp>
        <p:nvSpPr>
          <p:cNvPr id="4" name="Speech Bubble: Rectangle with Corners Rounded 3">
            <a:extLst>
              <a:ext uri="{FF2B5EF4-FFF2-40B4-BE49-F238E27FC236}">
                <a16:creationId xmlns:a16="http://schemas.microsoft.com/office/drawing/2014/main" id="{28CF3CCA-46A0-1C98-FBB7-5321CAEE10F4}"/>
              </a:ext>
            </a:extLst>
          </p:cNvPr>
          <p:cNvSpPr/>
          <p:nvPr/>
        </p:nvSpPr>
        <p:spPr bwMode="auto">
          <a:xfrm>
            <a:off x="3200023" y="3450069"/>
            <a:ext cx="2743954" cy="1328023"/>
          </a:xfrm>
          <a:prstGeom prst="wedgeRoundRectCallout">
            <a:avLst>
              <a:gd name="adj1" fmla="val 75257"/>
              <a:gd name="adj2" fmla="val -56018"/>
              <a:gd name="adj3" fmla="val 16667"/>
            </a:avLst>
          </a:prstGeom>
          <a:solidFill>
            <a:schemeClr val="bg2"/>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I will mint &amp; auction off MKR tokens …</a:t>
            </a:r>
          </a:p>
        </p:txBody>
      </p:sp>
    </p:spTree>
    <p:extLst>
      <p:ext uri="{BB962C8B-B14F-4D97-AF65-F5344CB8AC3E}">
        <p14:creationId xmlns:p14="http://schemas.microsoft.com/office/powerpoint/2010/main" val="3409225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8F52C-ABF4-7E8D-0FA7-2ED3EA2DEAC8}"/>
            </a:ext>
          </a:extLst>
        </p:cNvPr>
        <p:cNvGrpSpPr/>
        <p:nvPr/>
      </p:nvGrpSpPr>
      <p:grpSpPr>
        <a:xfrm>
          <a:off x="0" y="0"/>
          <a:ext cx="0" cy="0"/>
          <a:chOff x="0" y="0"/>
          <a:chExt cx="0" cy="0"/>
        </a:xfrm>
      </p:grpSpPr>
      <p:pic>
        <p:nvPicPr>
          <p:cNvPr id="9" name="Picture 12" descr="Dai Blockchain Stock Illustrations – 96 Dai Blockchain Stock Illustrations,  Vectors &amp; Clipart - Dreamstime">
            <a:extLst>
              <a:ext uri="{FF2B5EF4-FFF2-40B4-BE49-F238E27FC236}">
                <a16:creationId xmlns:a16="http://schemas.microsoft.com/office/drawing/2014/main" id="{808C645B-0E8C-A39F-DDE8-F0409FE955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9049" y="5909638"/>
            <a:ext cx="954740" cy="9547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2DA563A-2B64-B4C0-543C-9ABD7071E9F6}"/>
              </a:ext>
            </a:extLst>
          </p:cNvPr>
          <p:cNvSpPr>
            <a:spLocks noGrp="1"/>
          </p:cNvSpPr>
          <p:nvPr>
            <p:ph type="title"/>
          </p:nvPr>
        </p:nvSpPr>
        <p:spPr/>
        <p:txBody>
          <a:bodyPr/>
          <a:lstStyle/>
          <a:p>
            <a:r>
              <a:rPr lang="en-US" dirty="0"/>
              <a:t>Number Go DOWN</a:t>
            </a:r>
          </a:p>
        </p:txBody>
      </p:sp>
      <p:sp>
        <p:nvSpPr>
          <p:cNvPr id="3" name="Slide Number Placeholder 2">
            <a:extLst>
              <a:ext uri="{FF2B5EF4-FFF2-40B4-BE49-F238E27FC236}">
                <a16:creationId xmlns:a16="http://schemas.microsoft.com/office/drawing/2014/main" id="{A35D2D70-6E81-77E3-1A0C-7EDB068C02F3}"/>
              </a:ext>
            </a:extLst>
          </p:cNvPr>
          <p:cNvSpPr>
            <a:spLocks noGrp="1"/>
          </p:cNvSpPr>
          <p:nvPr>
            <p:ph type="sldNum" sz="quarter" idx="11"/>
          </p:nvPr>
        </p:nvSpPr>
        <p:spPr/>
        <p:txBody>
          <a:bodyPr/>
          <a:lstStyle/>
          <a:p>
            <a:pPr>
              <a:defRPr/>
            </a:pPr>
            <a:fld id="{D65C4E5D-DA99-460E-9E68-E8A28959880C}" type="slidenum">
              <a:rPr lang="x-none" smtClean="0"/>
              <a:pPr>
                <a:defRPr/>
              </a:pPr>
              <a:t>38</a:t>
            </a:fld>
            <a:endParaRPr lang="en-US" dirty="0"/>
          </a:p>
        </p:txBody>
      </p:sp>
      <p:pic>
        <p:nvPicPr>
          <p:cNvPr id="6" name="Picture 28" descr="Image result for blue fedora clipart">
            <a:extLst>
              <a:ext uri="{FF2B5EF4-FFF2-40B4-BE49-F238E27FC236}">
                <a16:creationId xmlns:a16="http://schemas.microsoft.com/office/drawing/2014/main" id="{9FBE07E4-12B1-A6FD-F9E2-EBDF2CE430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941" y="2318522"/>
            <a:ext cx="2317750" cy="15837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vintage soda machine">
            <a:extLst>
              <a:ext uri="{FF2B5EF4-FFF2-40B4-BE49-F238E27FC236}">
                <a16:creationId xmlns:a16="http://schemas.microsoft.com/office/drawing/2014/main" id="{3FE5B205-6EC3-3FF0-ED3A-647145093D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614" y="1898722"/>
            <a:ext cx="1900401" cy="310269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AB02546-40B3-39C9-D860-33F30539B13A}"/>
              </a:ext>
            </a:extLst>
          </p:cNvPr>
          <p:cNvGrpSpPr/>
          <p:nvPr/>
        </p:nvGrpSpPr>
        <p:grpSpPr>
          <a:xfrm>
            <a:off x="1133084" y="4921511"/>
            <a:ext cx="2007464" cy="954740"/>
            <a:chOff x="6368964" y="5174283"/>
            <a:chExt cx="2007464" cy="954740"/>
          </a:xfrm>
        </p:grpSpPr>
        <p:pic>
          <p:nvPicPr>
            <p:cNvPr id="16" name="Picture 12" descr="Dai Blockchain Stock Illustrations – 96 Dai Blockchain Stock Illustrations,  Vectors &amp; Clipart - Dreamstime">
              <a:extLst>
                <a:ext uri="{FF2B5EF4-FFF2-40B4-BE49-F238E27FC236}">
                  <a16:creationId xmlns:a16="http://schemas.microsoft.com/office/drawing/2014/main" id="{4466C738-028B-73F5-68E5-ABDA1E7BD1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1688" y="5174283"/>
              <a:ext cx="954740" cy="9547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ai Blockchain Stock Illustrations – 96 Dai Blockchain Stock Illustrations,  Vectors &amp; Clipart - Dreamstime">
              <a:extLst>
                <a:ext uri="{FF2B5EF4-FFF2-40B4-BE49-F238E27FC236}">
                  <a16:creationId xmlns:a16="http://schemas.microsoft.com/office/drawing/2014/main" id="{A15CC95C-4A25-DF9F-AFB4-76B6EF1338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8964" y="5174283"/>
              <a:ext cx="954740" cy="954740"/>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2" descr="Dai Blockchain Stock Illustrations – 96 Dai Blockchain Stock Illustrations,  Vectors &amp; Clipart - Dreamstime">
            <a:extLst>
              <a:ext uri="{FF2B5EF4-FFF2-40B4-BE49-F238E27FC236}">
                <a16:creationId xmlns:a16="http://schemas.microsoft.com/office/drawing/2014/main" id="{623308F6-4D0E-91FE-F247-46A0BC8FAD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6551" y="5201047"/>
            <a:ext cx="954740" cy="954740"/>
          </a:xfrm>
          <a:prstGeom prst="rect">
            <a:avLst/>
          </a:prstGeom>
          <a:noFill/>
          <a:extLst>
            <a:ext uri="{909E8E84-426E-40DD-AFC4-6F175D3DCCD1}">
              <a14:hiddenFill xmlns:a14="http://schemas.microsoft.com/office/drawing/2010/main">
                <a:solidFill>
                  <a:srgbClr val="FFFFFF"/>
                </a:solidFill>
              </a14:hiddenFill>
            </a:ext>
          </a:extLst>
        </p:spPr>
      </p:pic>
      <p:sp>
        <p:nvSpPr>
          <p:cNvPr id="21" name="Speech Bubble: Rectangle with Corners Rounded 20">
            <a:extLst>
              <a:ext uri="{FF2B5EF4-FFF2-40B4-BE49-F238E27FC236}">
                <a16:creationId xmlns:a16="http://schemas.microsoft.com/office/drawing/2014/main" id="{3B54F0F3-A484-2868-DE0E-E3B9D7377480}"/>
              </a:ext>
            </a:extLst>
          </p:cNvPr>
          <p:cNvSpPr/>
          <p:nvPr/>
        </p:nvSpPr>
        <p:spPr bwMode="auto">
          <a:xfrm>
            <a:off x="3162848" y="1654511"/>
            <a:ext cx="2743954" cy="1328023"/>
          </a:xfrm>
          <a:prstGeom prst="wedgeRoundRectCallout">
            <a:avLst>
              <a:gd name="adj1" fmla="val 74901"/>
              <a:gd name="adj2" fmla="val 34929"/>
              <a:gd name="adj3" fmla="val 16667"/>
            </a:avLst>
          </a:prstGeom>
          <a:solidFill>
            <a:schemeClr val="bg2"/>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But what if the auction didn’t cover costs?</a:t>
            </a:r>
          </a:p>
        </p:txBody>
      </p:sp>
      <p:sp>
        <p:nvSpPr>
          <p:cNvPr id="4" name="Speech Bubble: Rectangle with Corners Rounded 3">
            <a:extLst>
              <a:ext uri="{FF2B5EF4-FFF2-40B4-BE49-F238E27FC236}">
                <a16:creationId xmlns:a16="http://schemas.microsoft.com/office/drawing/2014/main" id="{3AA62EC2-E3E1-F7EC-65F5-AFE931B7D5D6}"/>
              </a:ext>
            </a:extLst>
          </p:cNvPr>
          <p:cNvSpPr/>
          <p:nvPr/>
        </p:nvSpPr>
        <p:spPr bwMode="auto">
          <a:xfrm>
            <a:off x="3200023" y="3450069"/>
            <a:ext cx="2743954" cy="1328023"/>
          </a:xfrm>
          <a:prstGeom prst="wedgeRoundRectCallout">
            <a:avLst>
              <a:gd name="adj1" fmla="val 75257"/>
              <a:gd name="adj2" fmla="val -56018"/>
              <a:gd name="adj3" fmla="val 16667"/>
            </a:avLst>
          </a:prstGeom>
          <a:solidFill>
            <a:schemeClr val="bg2"/>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I will mint &amp; auction off MKR tokens for DAI …</a:t>
            </a:r>
          </a:p>
        </p:txBody>
      </p:sp>
      <p:sp>
        <p:nvSpPr>
          <p:cNvPr id="5" name="Speech Bubble: Rectangle with Corners Rounded 4">
            <a:extLst>
              <a:ext uri="{FF2B5EF4-FFF2-40B4-BE49-F238E27FC236}">
                <a16:creationId xmlns:a16="http://schemas.microsoft.com/office/drawing/2014/main" id="{56C8407D-84DA-8A01-06AB-540C9E7D6241}"/>
              </a:ext>
            </a:extLst>
          </p:cNvPr>
          <p:cNvSpPr/>
          <p:nvPr/>
        </p:nvSpPr>
        <p:spPr bwMode="auto">
          <a:xfrm>
            <a:off x="3237198" y="5449938"/>
            <a:ext cx="2743954" cy="919401"/>
          </a:xfrm>
          <a:prstGeom prst="wedgeRoundRectCallout">
            <a:avLst>
              <a:gd name="adj1" fmla="val 73297"/>
              <a:gd name="adj2" fmla="val -168770"/>
              <a:gd name="adj3" fmla="val 16667"/>
            </a:avLst>
          </a:prstGeom>
          <a:solidFill>
            <a:schemeClr val="bg2"/>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Diluting current MKR holders</a:t>
            </a:r>
          </a:p>
        </p:txBody>
      </p:sp>
    </p:spTree>
    <p:extLst>
      <p:ext uri="{BB962C8B-B14F-4D97-AF65-F5344CB8AC3E}">
        <p14:creationId xmlns:p14="http://schemas.microsoft.com/office/powerpoint/2010/main" val="280948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CA58-9953-DA24-7B51-74EE79B40644}"/>
              </a:ext>
            </a:extLst>
          </p:cNvPr>
          <p:cNvSpPr>
            <a:spLocks noGrp="1"/>
          </p:cNvSpPr>
          <p:nvPr>
            <p:ph type="title"/>
          </p:nvPr>
        </p:nvSpPr>
        <p:spPr/>
        <p:txBody>
          <a:bodyPr/>
          <a:lstStyle/>
          <a:p>
            <a:r>
              <a:rPr lang="en-US" dirty="0"/>
              <a:t>12 March 2020</a:t>
            </a:r>
          </a:p>
        </p:txBody>
      </p:sp>
      <p:sp>
        <p:nvSpPr>
          <p:cNvPr id="3" name="Slide Number Placeholder 2">
            <a:extLst>
              <a:ext uri="{FF2B5EF4-FFF2-40B4-BE49-F238E27FC236}">
                <a16:creationId xmlns:a16="http://schemas.microsoft.com/office/drawing/2014/main" id="{85D36ED4-089E-E360-EBF6-62C51AC3173F}"/>
              </a:ext>
            </a:extLst>
          </p:cNvPr>
          <p:cNvSpPr>
            <a:spLocks noGrp="1"/>
          </p:cNvSpPr>
          <p:nvPr>
            <p:ph type="sldNum" sz="quarter" idx="11"/>
          </p:nvPr>
        </p:nvSpPr>
        <p:spPr/>
        <p:txBody>
          <a:bodyPr/>
          <a:lstStyle/>
          <a:p>
            <a:pPr>
              <a:defRPr/>
            </a:pPr>
            <a:fld id="{D65C4E5D-DA99-460E-9E68-E8A28959880C}" type="slidenum">
              <a:rPr lang="x-none" smtClean="0"/>
              <a:pPr>
                <a:defRPr/>
              </a:pPr>
              <a:t>39</a:t>
            </a:fld>
            <a:endParaRPr lang="en-US" dirty="0"/>
          </a:p>
        </p:txBody>
      </p:sp>
      <p:pic>
        <p:nvPicPr>
          <p:cNvPr id="1026" name="Picture 2" descr="Black Thursday in March 2020. (a) ∼ 50% ETH price crash (image from OnChainFX). (b) liquidation price effect on Dai DEX trades (image from dai.stablecoin.science).">
            <a:extLst>
              <a:ext uri="{FF2B5EF4-FFF2-40B4-BE49-F238E27FC236}">
                <a16:creationId xmlns:a16="http://schemas.microsoft.com/office/drawing/2014/main" id="{775F71E8-BC3C-0370-5973-5981DF416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1828800"/>
            <a:ext cx="7667625" cy="4905375"/>
          </a:xfrm>
          <a:prstGeom prst="rect">
            <a:avLst/>
          </a:prstGeom>
          <a:noFill/>
          <a:ln>
            <a:solidFill>
              <a:srgbClr val="F6F4EC"/>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16DE33-4D03-8E17-E781-98E87868B889}"/>
              </a:ext>
            </a:extLst>
          </p:cNvPr>
          <p:cNvSpPr txBox="1"/>
          <p:nvPr/>
        </p:nvSpPr>
        <p:spPr bwMode="auto">
          <a:xfrm>
            <a:off x="1841092" y="4840516"/>
            <a:ext cx="5192448"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ETH price drops ~50% in hours</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305EC770-5838-56C0-64CC-D63918D05A15}"/>
                  </a:ext>
                </a:extLst>
              </p14:cNvPr>
              <p14:cNvContentPartPr/>
              <p14:nvPr/>
            </p14:nvContentPartPr>
            <p14:xfrm>
              <a:off x="6979140" y="3664147"/>
              <a:ext cx="407520" cy="2523960"/>
            </p14:xfrm>
          </p:contentPart>
        </mc:Choice>
        <mc:Fallback xmlns="">
          <p:pic>
            <p:nvPicPr>
              <p:cNvPr id="5" name="Ink 4">
                <a:extLst>
                  <a:ext uri="{FF2B5EF4-FFF2-40B4-BE49-F238E27FC236}">
                    <a16:creationId xmlns:a16="http://schemas.microsoft.com/office/drawing/2014/main" id="{305EC770-5838-56C0-64CC-D63918D05A15}"/>
                  </a:ext>
                </a:extLst>
              </p:cNvPr>
              <p:cNvPicPr/>
              <p:nvPr/>
            </p:nvPicPr>
            <p:blipFill>
              <a:blip r:embed="rId4"/>
              <a:stretch>
                <a:fillRect/>
              </a:stretch>
            </p:blipFill>
            <p:spPr>
              <a:xfrm>
                <a:off x="6925500" y="3556147"/>
                <a:ext cx="515160" cy="2739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CB655F9E-1E24-0CEA-8182-9DF2E8D8D59C}"/>
                  </a:ext>
                </a:extLst>
              </p14:cNvPr>
              <p14:cNvContentPartPr/>
              <p14:nvPr/>
            </p14:nvContentPartPr>
            <p14:xfrm>
              <a:off x="8090820" y="1708627"/>
              <a:ext cx="3240" cy="6120"/>
            </p14:xfrm>
          </p:contentPart>
        </mc:Choice>
        <mc:Fallback xmlns="">
          <p:pic>
            <p:nvPicPr>
              <p:cNvPr id="6" name="Ink 5">
                <a:extLst>
                  <a:ext uri="{FF2B5EF4-FFF2-40B4-BE49-F238E27FC236}">
                    <a16:creationId xmlns:a16="http://schemas.microsoft.com/office/drawing/2014/main" id="{CB655F9E-1E24-0CEA-8182-9DF2E8D8D59C}"/>
                  </a:ext>
                </a:extLst>
              </p:cNvPr>
              <p:cNvPicPr/>
              <p:nvPr/>
            </p:nvPicPr>
            <p:blipFill>
              <a:blip r:embed="rId6"/>
              <a:stretch>
                <a:fillRect/>
              </a:stretch>
            </p:blipFill>
            <p:spPr>
              <a:xfrm>
                <a:off x="8037180" y="1600627"/>
                <a:ext cx="110880" cy="221760"/>
              </a:xfrm>
              <a:prstGeom prst="rect">
                <a:avLst/>
              </a:prstGeom>
            </p:spPr>
          </p:pic>
        </mc:Fallback>
      </mc:AlternateContent>
      <p:sp>
        <p:nvSpPr>
          <p:cNvPr id="7" name="TextBox 6">
            <a:extLst>
              <a:ext uri="{FF2B5EF4-FFF2-40B4-BE49-F238E27FC236}">
                <a16:creationId xmlns:a16="http://schemas.microsoft.com/office/drawing/2014/main" id="{3C4CD385-F935-D7E5-4AC3-6868260BA7D6}"/>
              </a:ext>
            </a:extLst>
          </p:cNvPr>
          <p:cNvSpPr txBox="1"/>
          <p:nvPr/>
        </p:nvSpPr>
        <p:spPr bwMode="auto">
          <a:xfrm>
            <a:off x="1841092" y="3131481"/>
            <a:ext cx="2904899"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“Black Thursday”</a:t>
            </a:r>
            <a:endParaRPr lang="en-US" sz="2800" i="1" dirty="0">
              <a:solidFill>
                <a:srgbClr val="FFFF00"/>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409DD1A5-3E3F-3EBB-9EE0-E7DC62C0B1DC}"/>
              </a:ext>
            </a:extLst>
          </p:cNvPr>
          <p:cNvSpPr txBox="1"/>
          <p:nvPr/>
        </p:nvSpPr>
        <p:spPr bwMode="auto">
          <a:xfrm>
            <a:off x="1841092" y="3985999"/>
            <a:ext cx="3563796"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Amid pandemic fears</a:t>
            </a:r>
          </a:p>
        </p:txBody>
      </p:sp>
    </p:spTree>
    <p:extLst>
      <p:ext uri="{BB962C8B-B14F-4D97-AF65-F5344CB8AC3E}">
        <p14:creationId xmlns:p14="http://schemas.microsoft.com/office/powerpoint/2010/main" val="154283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890787-6EC2-499A-A80E-2F1C2D6FA41B}"/>
              </a:ext>
            </a:extLst>
          </p:cNvPr>
          <p:cNvSpPr>
            <a:spLocks noGrp="1"/>
          </p:cNvSpPr>
          <p:nvPr>
            <p:ph type="sldNum" sz="quarter" idx="11"/>
          </p:nvPr>
        </p:nvSpPr>
        <p:spPr/>
        <p:txBody>
          <a:bodyPr/>
          <a:lstStyle/>
          <a:p>
            <a:pPr>
              <a:defRPr/>
            </a:pPr>
            <a:fld id="{FE25F947-77F5-4CA6-8472-B4B2967773ED}" type="slidenum">
              <a:rPr lang="x-none" smtClean="0"/>
              <a:pPr>
                <a:defRPr/>
              </a:pPr>
              <a:t>4</a:t>
            </a:fld>
            <a:endParaRPr lang="en-US" dirty="0"/>
          </a:p>
        </p:txBody>
      </p:sp>
      <p:pic>
        <p:nvPicPr>
          <p:cNvPr id="1026" name="Picture 2" descr="A final session of Walter White's 'Bad' behavior – Press Telegram">
            <a:extLst>
              <a:ext uri="{FF2B5EF4-FFF2-40B4-BE49-F238E27FC236}">
                <a16:creationId xmlns:a16="http://schemas.microsoft.com/office/drawing/2014/main" id="{4F23F5D4-7E64-4D01-BFA1-7E0071164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851" y="369277"/>
            <a:ext cx="8320298" cy="6119445"/>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9">
            <a:extLst>
              <a:ext uri="{FF2B5EF4-FFF2-40B4-BE49-F238E27FC236}">
                <a16:creationId xmlns:a16="http://schemas.microsoft.com/office/drawing/2014/main" id="{F948FCC2-4FB6-4402-B267-545BB8FB06C8}"/>
              </a:ext>
            </a:extLst>
          </p:cNvPr>
          <p:cNvSpPr/>
          <p:nvPr/>
        </p:nvSpPr>
        <p:spPr bwMode="auto">
          <a:xfrm>
            <a:off x="2216453" y="502973"/>
            <a:ext cx="3855483" cy="919401"/>
          </a:xfrm>
          <a:prstGeom prst="wedgeRoundRectCallout">
            <a:avLst>
              <a:gd name="adj1" fmla="val -50282"/>
              <a:gd name="adj2" fmla="val 88310"/>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Why should I spend coins worth more tomorrow?</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13A8C44-1383-42E4-BF15-3E39AC173ABB}"/>
              </a:ext>
            </a:extLst>
          </p:cNvPr>
          <p:cNvSpPr txBox="1"/>
          <p:nvPr/>
        </p:nvSpPr>
        <p:spPr bwMode="auto">
          <a:xfrm>
            <a:off x="735992" y="4777646"/>
            <a:ext cx="1738246" cy="523220"/>
          </a:xfrm>
          <a:prstGeom prst="rect">
            <a:avLst/>
          </a:prstGeom>
          <a:noFill/>
          <a:ln w="76200">
            <a:noFill/>
            <a:miter lim="800000"/>
            <a:headEnd/>
            <a:tailEnd/>
          </a:ln>
          <a:effectLst/>
        </p:spPr>
        <p:txBody>
          <a:bodyPr wrap="square" rtlCol="0">
            <a:spAutoFit/>
          </a:bodyPr>
          <a:lstStyle/>
          <a:p>
            <a:pPr algn="ctr"/>
            <a:r>
              <a:rPr lang="en-US" sz="2800" b="1" dirty="0">
                <a:solidFill>
                  <a:schemeClr val="tx1"/>
                </a:solidFill>
                <a:latin typeface="Arial" panose="020B0604020202020204" pitchFamily="34" charset="0"/>
              </a:rPr>
              <a:t>Buyer</a:t>
            </a:r>
          </a:p>
        </p:txBody>
      </p:sp>
      <p:sp>
        <p:nvSpPr>
          <p:cNvPr id="11" name="TextBox 10">
            <a:extLst>
              <a:ext uri="{FF2B5EF4-FFF2-40B4-BE49-F238E27FC236}">
                <a16:creationId xmlns:a16="http://schemas.microsoft.com/office/drawing/2014/main" id="{23E76045-C930-4D48-8024-81B7B1269B13}"/>
              </a:ext>
            </a:extLst>
          </p:cNvPr>
          <p:cNvSpPr txBox="1"/>
          <p:nvPr/>
        </p:nvSpPr>
        <p:spPr bwMode="auto">
          <a:xfrm>
            <a:off x="6455001" y="5039256"/>
            <a:ext cx="1738246" cy="523220"/>
          </a:xfrm>
          <a:prstGeom prst="rect">
            <a:avLst/>
          </a:prstGeom>
          <a:noFill/>
          <a:ln w="76200">
            <a:noFill/>
            <a:miter lim="800000"/>
            <a:headEnd/>
            <a:tailEnd/>
          </a:ln>
          <a:effectLst/>
        </p:spPr>
        <p:txBody>
          <a:bodyPr wrap="square" rtlCol="0">
            <a:spAutoFit/>
          </a:bodyPr>
          <a:lstStyle/>
          <a:p>
            <a:pPr algn="ctr"/>
            <a:r>
              <a:rPr lang="en-US" sz="2800" b="1" dirty="0">
                <a:solidFill>
                  <a:schemeClr val="tx1"/>
                </a:solidFill>
                <a:latin typeface="Arial" panose="020B0604020202020204" pitchFamily="34" charset="0"/>
              </a:rPr>
              <a:t>Seller</a:t>
            </a:r>
          </a:p>
        </p:txBody>
      </p:sp>
      <p:sp>
        <p:nvSpPr>
          <p:cNvPr id="3" name="Arrow: Up 2">
            <a:extLst>
              <a:ext uri="{FF2B5EF4-FFF2-40B4-BE49-F238E27FC236}">
                <a16:creationId xmlns:a16="http://schemas.microsoft.com/office/drawing/2014/main" id="{9A238E0B-2A2D-474A-B8BE-91F989D0677A}"/>
              </a:ext>
            </a:extLst>
          </p:cNvPr>
          <p:cNvSpPr/>
          <p:nvPr/>
        </p:nvSpPr>
        <p:spPr bwMode="auto">
          <a:xfrm>
            <a:off x="232889" y="425593"/>
            <a:ext cx="2431941" cy="940653"/>
          </a:xfrm>
          <a:prstGeom prst="upArrow">
            <a:avLst/>
          </a:prstGeom>
          <a:solidFill>
            <a:schemeClr val="bg1"/>
          </a:solidFill>
          <a:ln w="76200" cap="flat" cmpd="sng" algn="ctr">
            <a:solidFill>
              <a:schemeClr val="tx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Number go up</a:t>
            </a:r>
          </a:p>
        </p:txBody>
      </p:sp>
      <p:sp>
        <p:nvSpPr>
          <p:cNvPr id="12" name="Rounded Rectangular Callout 9">
            <a:extLst>
              <a:ext uri="{FF2B5EF4-FFF2-40B4-BE49-F238E27FC236}">
                <a16:creationId xmlns:a16="http://schemas.microsoft.com/office/drawing/2014/main" id="{3F2DD293-2143-4819-84A0-6234ABD8EF7F}"/>
              </a:ext>
            </a:extLst>
          </p:cNvPr>
          <p:cNvSpPr/>
          <p:nvPr/>
        </p:nvSpPr>
        <p:spPr bwMode="auto">
          <a:xfrm>
            <a:off x="2536878" y="3774742"/>
            <a:ext cx="3855483" cy="919401"/>
          </a:xfrm>
          <a:prstGeom prst="wedgeRoundRectCallout">
            <a:avLst>
              <a:gd name="adj1" fmla="val 57692"/>
              <a:gd name="adj2" fmla="val -120669"/>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Why should I take coins worth less tomorrow?</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6" name="Arrow: Down 5">
            <a:extLst>
              <a:ext uri="{FF2B5EF4-FFF2-40B4-BE49-F238E27FC236}">
                <a16:creationId xmlns:a16="http://schemas.microsoft.com/office/drawing/2014/main" id="{7245C36A-A01C-4FF8-8A86-0A42F5851DB5}"/>
              </a:ext>
            </a:extLst>
          </p:cNvPr>
          <p:cNvSpPr/>
          <p:nvPr/>
        </p:nvSpPr>
        <p:spPr bwMode="auto">
          <a:xfrm>
            <a:off x="5801083" y="3939048"/>
            <a:ext cx="2556423" cy="1104245"/>
          </a:xfrm>
          <a:prstGeom prst="downArrow">
            <a:avLst/>
          </a:prstGeom>
          <a:solidFill>
            <a:schemeClr val="bg1"/>
          </a:solidFill>
          <a:ln w="76200" cap="flat" cmpd="sng" algn="ctr">
            <a:solidFill>
              <a:schemeClr val="tx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Number go </a:t>
            </a:r>
            <a:r>
              <a:rPr kumimoji="0" lang="en-US" sz="20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down</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075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2"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6E404A5-050F-5456-8F58-4CE52314453F}"/>
              </a:ext>
            </a:extLst>
          </p:cNvPr>
          <p:cNvPicPr>
            <a:picLocks noChangeAspect="1"/>
          </p:cNvPicPr>
          <p:nvPr/>
        </p:nvPicPr>
        <p:blipFill>
          <a:blip r:embed="rId2"/>
          <a:stretch>
            <a:fillRect/>
          </a:stretch>
        </p:blipFill>
        <p:spPr>
          <a:xfrm rot="21131281">
            <a:off x="-185738" y="1961584"/>
            <a:ext cx="9144000" cy="5220832"/>
          </a:xfrm>
          <a:prstGeom prst="rect">
            <a:avLst/>
          </a:prstGeom>
        </p:spPr>
      </p:pic>
      <p:sp>
        <p:nvSpPr>
          <p:cNvPr id="2" name="Title 1">
            <a:extLst>
              <a:ext uri="{FF2B5EF4-FFF2-40B4-BE49-F238E27FC236}">
                <a16:creationId xmlns:a16="http://schemas.microsoft.com/office/drawing/2014/main" id="{10F34EA3-6640-F486-B975-05630DE45F70}"/>
              </a:ext>
            </a:extLst>
          </p:cNvPr>
          <p:cNvSpPr>
            <a:spLocks noGrp="1"/>
          </p:cNvSpPr>
          <p:nvPr>
            <p:ph type="title"/>
          </p:nvPr>
        </p:nvSpPr>
        <p:spPr/>
        <p:txBody>
          <a:bodyPr/>
          <a:lstStyle/>
          <a:p>
            <a:r>
              <a:rPr lang="en-US" dirty="0"/>
              <a:t>12 March 2020</a:t>
            </a:r>
          </a:p>
        </p:txBody>
      </p:sp>
      <p:sp>
        <p:nvSpPr>
          <p:cNvPr id="3" name="Slide Number Placeholder 2">
            <a:extLst>
              <a:ext uri="{FF2B5EF4-FFF2-40B4-BE49-F238E27FC236}">
                <a16:creationId xmlns:a16="http://schemas.microsoft.com/office/drawing/2014/main" id="{134743AB-781A-C951-4F53-C30CBD9A3595}"/>
              </a:ext>
            </a:extLst>
          </p:cNvPr>
          <p:cNvSpPr>
            <a:spLocks noGrp="1"/>
          </p:cNvSpPr>
          <p:nvPr>
            <p:ph type="sldNum" sz="quarter" idx="11"/>
          </p:nvPr>
        </p:nvSpPr>
        <p:spPr/>
        <p:txBody>
          <a:bodyPr/>
          <a:lstStyle/>
          <a:p>
            <a:pPr>
              <a:defRPr/>
            </a:pPr>
            <a:fld id="{D65C4E5D-DA99-460E-9E68-E8A28959880C}" type="slidenum">
              <a:rPr lang="x-none" smtClean="0"/>
              <a:pPr>
                <a:defRPr/>
              </a:pPr>
              <a:t>40</a:t>
            </a:fld>
            <a:endParaRPr lang="en-US" dirty="0"/>
          </a:p>
        </p:txBody>
      </p:sp>
      <p:sp>
        <p:nvSpPr>
          <p:cNvPr id="10" name="TextBox 9">
            <a:extLst>
              <a:ext uri="{FF2B5EF4-FFF2-40B4-BE49-F238E27FC236}">
                <a16:creationId xmlns:a16="http://schemas.microsoft.com/office/drawing/2014/main" id="{6B44FCF7-54F8-7F90-A1C0-1CDFE09A50EB}"/>
              </a:ext>
            </a:extLst>
          </p:cNvPr>
          <p:cNvSpPr txBox="1"/>
          <p:nvPr/>
        </p:nvSpPr>
        <p:spPr bwMode="auto">
          <a:xfrm>
            <a:off x="1253734" y="2184025"/>
            <a:ext cx="118333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Panic!</a:t>
            </a:r>
            <a:endParaRPr lang="en-US" sz="2800" i="1" dirty="0">
              <a:solidFill>
                <a:srgbClr val="FFFF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3A42065-BAC4-332F-B911-C78416616FCC}"/>
              </a:ext>
            </a:extLst>
          </p:cNvPr>
          <p:cNvSpPr txBox="1"/>
          <p:nvPr/>
        </p:nvSpPr>
        <p:spPr bwMode="auto">
          <a:xfrm>
            <a:off x="1213659" y="3925727"/>
            <a:ext cx="3832588"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Transactions queue up</a:t>
            </a:r>
          </a:p>
        </p:txBody>
      </p:sp>
      <p:sp>
        <p:nvSpPr>
          <p:cNvPr id="12" name="TextBox 3">
            <a:extLst>
              <a:ext uri="{FF2B5EF4-FFF2-40B4-BE49-F238E27FC236}">
                <a16:creationId xmlns:a16="http://schemas.microsoft.com/office/drawing/2014/main" id="{149FA238-06F3-ADBB-09FE-20F4A85557A8}"/>
              </a:ext>
            </a:extLst>
          </p:cNvPr>
          <p:cNvSpPr txBox="1"/>
          <p:nvPr/>
        </p:nvSpPr>
        <p:spPr bwMode="auto">
          <a:xfrm>
            <a:off x="1253734" y="3054876"/>
            <a:ext cx="6904454"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Ethereum network becomes overwhelmed</a:t>
            </a:r>
          </a:p>
        </p:txBody>
      </p:sp>
      <p:sp>
        <p:nvSpPr>
          <p:cNvPr id="13" name="TextBox 12">
            <a:extLst>
              <a:ext uri="{FF2B5EF4-FFF2-40B4-BE49-F238E27FC236}">
                <a16:creationId xmlns:a16="http://schemas.microsoft.com/office/drawing/2014/main" id="{066B28D6-4F93-5642-9886-74E359D3F9E0}"/>
              </a:ext>
            </a:extLst>
          </p:cNvPr>
          <p:cNvSpPr txBox="1"/>
          <p:nvPr/>
        </p:nvSpPr>
        <p:spPr bwMode="auto">
          <a:xfrm>
            <a:off x="1253734" y="4796578"/>
            <a:ext cx="648927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Gas prices spike: from 15 to 200+ Gwei</a:t>
            </a:r>
          </a:p>
        </p:txBody>
      </p:sp>
    </p:spTree>
    <p:extLst>
      <p:ext uri="{BB962C8B-B14F-4D97-AF65-F5344CB8AC3E}">
        <p14:creationId xmlns:p14="http://schemas.microsoft.com/office/powerpoint/2010/main" val="323632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BFD37-C010-CCA5-4423-BCB1FD17AAF8}"/>
              </a:ext>
            </a:extLst>
          </p:cNvPr>
          <p:cNvSpPr>
            <a:spLocks noGrp="1"/>
          </p:cNvSpPr>
          <p:nvPr>
            <p:ph type="title"/>
          </p:nvPr>
        </p:nvSpPr>
        <p:spPr/>
        <p:txBody>
          <a:bodyPr/>
          <a:lstStyle/>
          <a:p>
            <a:r>
              <a:rPr lang="en-US" dirty="0"/>
              <a:t>Gas Prices</a:t>
            </a:r>
          </a:p>
        </p:txBody>
      </p:sp>
      <p:sp>
        <p:nvSpPr>
          <p:cNvPr id="3" name="Slide Number Placeholder 2">
            <a:extLst>
              <a:ext uri="{FF2B5EF4-FFF2-40B4-BE49-F238E27FC236}">
                <a16:creationId xmlns:a16="http://schemas.microsoft.com/office/drawing/2014/main" id="{E8F4CAA8-D6C9-7688-335A-7AA773855554}"/>
              </a:ext>
            </a:extLst>
          </p:cNvPr>
          <p:cNvSpPr>
            <a:spLocks noGrp="1"/>
          </p:cNvSpPr>
          <p:nvPr>
            <p:ph type="sldNum" sz="quarter" idx="11"/>
          </p:nvPr>
        </p:nvSpPr>
        <p:spPr/>
        <p:txBody>
          <a:bodyPr/>
          <a:lstStyle/>
          <a:p>
            <a:pPr>
              <a:defRPr/>
            </a:pPr>
            <a:fld id="{D65C4E5D-DA99-460E-9E68-E8A28959880C}" type="slidenum">
              <a:rPr lang="x-none" smtClean="0"/>
              <a:pPr>
                <a:defRPr/>
              </a:pPr>
              <a:t>41</a:t>
            </a:fld>
            <a:endParaRPr lang="en-US" dirty="0"/>
          </a:p>
        </p:txBody>
      </p:sp>
      <p:grpSp>
        <p:nvGrpSpPr>
          <p:cNvPr id="9" name="Group 8">
            <a:extLst>
              <a:ext uri="{FF2B5EF4-FFF2-40B4-BE49-F238E27FC236}">
                <a16:creationId xmlns:a16="http://schemas.microsoft.com/office/drawing/2014/main" id="{C8ACD9D5-AF53-76B7-4860-BAF5932198E5}"/>
              </a:ext>
            </a:extLst>
          </p:cNvPr>
          <p:cNvGrpSpPr/>
          <p:nvPr/>
        </p:nvGrpSpPr>
        <p:grpSpPr>
          <a:xfrm>
            <a:off x="39119" y="1850368"/>
            <a:ext cx="9144000" cy="4663333"/>
            <a:chOff x="0" y="1097333"/>
            <a:chExt cx="9144000" cy="4663333"/>
          </a:xfrm>
        </p:grpSpPr>
        <p:pic>
          <p:nvPicPr>
            <p:cNvPr id="5" name="Picture 4">
              <a:extLst>
                <a:ext uri="{FF2B5EF4-FFF2-40B4-BE49-F238E27FC236}">
                  <a16:creationId xmlns:a16="http://schemas.microsoft.com/office/drawing/2014/main" id="{01F3AC52-C706-49EE-4CF3-43DDC227358E}"/>
                </a:ext>
              </a:extLst>
            </p:cNvPr>
            <p:cNvPicPr>
              <a:picLocks noChangeAspect="1"/>
            </p:cNvPicPr>
            <p:nvPr/>
          </p:nvPicPr>
          <p:blipFill>
            <a:blip r:embed="rId2"/>
            <a:stretch>
              <a:fillRect/>
            </a:stretch>
          </p:blipFill>
          <p:spPr>
            <a:xfrm>
              <a:off x="0" y="1097333"/>
              <a:ext cx="9144000" cy="4663333"/>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60A1ED0E-3D49-28DE-2293-BC412D448376}"/>
                    </a:ext>
                  </a:extLst>
                </p14:cNvPr>
                <p14:cNvContentPartPr/>
                <p14:nvPr/>
              </p14:nvContentPartPr>
              <p14:xfrm>
                <a:off x="7633159" y="2158772"/>
                <a:ext cx="1417680" cy="3328560"/>
              </p14:xfrm>
            </p:contentPart>
          </mc:Choice>
          <mc:Fallback xmlns="">
            <p:pic>
              <p:nvPicPr>
                <p:cNvPr id="7" name="Ink 6">
                  <a:extLst>
                    <a:ext uri="{FF2B5EF4-FFF2-40B4-BE49-F238E27FC236}">
                      <a16:creationId xmlns:a16="http://schemas.microsoft.com/office/drawing/2014/main" id="{60A1ED0E-3D49-28DE-2293-BC412D448376}"/>
                    </a:ext>
                  </a:extLst>
                </p:cNvPr>
                <p:cNvPicPr/>
                <p:nvPr/>
              </p:nvPicPr>
              <p:blipFill>
                <a:blip r:embed="rId4"/>
                <a:stretch>
                  <a:fillRect/>
                </a:stretch>
              </p:blipFill>
              <p:spPr>
                <a:xfrm>
                  <a:off x="7570159" y="2095772"/>
                  <a:ext cx="1543320" cy="345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3258A563-A236-576A-E1BD-CDC305D27CDE}"/>
                  </a:ext>
                </a:extLst>
              </p14:cNvPr>
              <p14:cNvContentPartPr/>
              <p14:nvPr/>
            </p14:nvContentPartPr>
            <p14:xfrm>
              <a:off x="4571719" y="5002052"/>
              <a:ext cx="360" cy="360"/>
            </p14:xfrm>
          </p:contentPart>
        </mc:Choice>
        <mc:Fallback xmlns="">
          <p:pic>
            <p:nvPicPr>
              <p:cNvPr id="8" name="Ink 7">
                <a:extLst>
                  <a:ext uri="{FF2B5EF4-FFF2-40B4-BE49-F238E27FC236}">
                    <a16:creationId xmlns:a16="http://schemas.microsoft.com/office/drawing/2014/main" id="{3258A563-A236-576A-E1BD-CDC305D27CDE}"/>
                  </a:ext>
                </a:extLst>
              </p:cNvPr>
              <p:cNvPicPr/>
              <p:nvPr/>
            </p:nvPicPr>
            <p:blipFill>
              <a:blip r:embed="rId6"/>
              <a:stretch>
                <a:fillRect/>
              </a:stretch>
            </p:blipFill>
            <p:spPr>
              <a:xfrm>
                <a:off x="4508719" y="4939052"/>
                <a:ext cx="126000" cy="126000"/>
              </a:xfrm>
              <a:prstGeom prst="rect">
                <a:avLst/>
              </a:prstGeom>
            </p:spPr>
          </p:pic>
        </mc:Fallback>
      </mc:AlternateContent>
    </p:spTree>
    <p:extLst>
      <p:ext uri="{BB962C8B-B14F-4D97-AF65-F5344CB8AC3E}">
        <p14:creationId xmlns:p14="http://schemas.microsoft.com/office/powerpoint/2010/main" val="782823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542BD-8546-7FFA-1863-B51082852EA4}"/>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D82665B0-C205-9C7F-00B8-B9583F767F07}"/>
              </a:ext>
            </a:extLst>
          </p:cNvPr>
          <p:cNvPicPr>
            <a:picLocks noChangeAspect="1"/>
          </p:cNvPicPr>
          <p:nvPr/>
        </p:nvPicPr>
        <p:blipFill>
          <a:blip r:embed="rId2"/>
          <a:stretch>
            <a:fillRect/>
          </a:stretch>
        </p:blipFill>
        <p:spPr>
          <a:xfrm rot="21131281">
            <a:off x="-185738" y="1961584"/>
            <a:ext cx="9144000" cy="5220832"/>
          </a:xfrm>
          <a:prstGeom prst="rect">
            <a:avLst/>
          </a:prstGeom>
        </p:spPr>
      </p:pic>
      <p:sp>
        <p:nvSpPr>
          <p:cNvPr id="2" name="Title 1">
            <a:extLst>
              <a:ext uri="{FF2B5EF4-FFF2-40B4-BE49-F238E27FC236}">
                <a16:creationId xmlns:a16="http://schemas.microsoft.com/office/drawing/2014/main" id="{2D6FFB15-AF47-8731-10E7-734EBBA27E15}"/>
              </a:ext>
            </a:extLst>
          </p:cNvPr>
          <p:cNvSpPr>
            <a:spLocks noGrp="1"/>
          </p:cNvSpPr>
          <p:nvPr>
            <p:ph type="title"/>
          </p:nvPr>
        </p:nvSpPr>
        <p:spPr/>
        <p:txBody>
          <a:bodyPr/>
          <a:lstStyle/>
          <a:p>
            <a:r>
              <a:rPr lang="en-US" dirty="0"/>
              <a:t>12 March 2020</a:t>
            </a:r>
          </a:p>
        </p:txBody>
      </p:sp>
      <p:sp>
        <p:nvSpPr>
          <p:cNvPr id="3" name="Slide Number Placeholder 2">
            <a:extLst>
              <a:ext uri="{FF2B5EF4-FFF2-40B4-BE49-F238E27FC236}">
                <a16:creationId xmlns:a16="http://schemas.microsoft.com/office/drawing/2014/main" id="{23C8BF27-9CE6-6ED3-CF6E-EAD22ABBE6A1}"/>
              </a:ext>
            </a:extLst>
          </p:cNvPr>
          <p:cNvSpPr>
            <a:spLocks noGrp="1"/>
          </p:cNvSpPr>
          <p:nvPr>
            <p:ph type="sldNum" sz="quarter" idx="11"/>
          </p:nvPr>
        </p:nvSpPr>
        <p:spPr/>
        <p:txBody>
          <a:bodyPr/>
          <a:lstStyle/>
          <a:p>
            <a:pPr>
              <a:defRPr/>
            </a:pPr>
            <a:fld id="{D65C4E5D-DA99-460E-9E68-E8A28959880C}" type="slidenum">
              <a:rPr lang="x-none" smtClean="0"/>
              <a:pPr>
                <a:defRPr/>
              </a:pPr>
              <a:t>42</a:t>
            </a:fld>
            <a:endParaRPr lang="en-US" dirty="0"/>
          </a:p>
        </p:txBody>
      </p:sp>
      <p:sp>
        <p:nvSpPr>
          <p:cNvPr id="10" name="TextBox 9">
            <a:extLst>
              <a:ext uri="{FF2B5EF4-FFF2-40B4-BE49-F238E27FC236}">
                <a16:creationId xmlns:a16="http://schemas.microsoft.com/office/drawing/2014/main" id="{77E2AF7B-A7A1-1D0D-FBB2-F99C7EF2A300}"/>
              </a:ext>
            </a:extLst>
          </p:cNvPr>
          <p:cNvSpPr txBox="1"/>
          <p:nvPr/>
        </p:nvSpPr>
        <p:spPr bwMode="auto">
          <a:xfrm>
            <a:off x="1118830" y="2184025"/>
            <a:ext cx="6463629"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Oracles (price feeds) become confused</a:t>
            </a:r>
            <a:endParaRPr lang="en-US" sz="2800" i="1" dirty="0">
              <a:solidFill>
                <a:srgbClr val="FFFF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FF28CBB-2FA1-4520-EE47-84EA11BCC817}"/>
              </a:ext>
            </a:extLst>
          </p:cNvPr>
          <p:cNvSpPr txBox="1"/>
          <p:nvPr/>
        </p:nvSpPr>
        <p:spPr bwMode="auto">
          <a:xfrm>
            <a:off x="1118830" y="3954603"/>
            <a:ext cx="4950331"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Auction off DAI but few bids…</a:t>
            </a:r>
          </a:p>
        </p:txBody>
      </p:sp>
      <p:sp>
        <p:nvSpPr>
          <p:cNvPr id="12" name="TextBox 3">
            <a:extLst>
              <a:ext uri="{FF2B5EF4-FFF2-40B4-BE49-F238E27FC236}">
                <a16:creationId xmlns:a16="http://schemas.microsoft.com/office/drawing/2014/main" id="{7D7B4430-C73B-A35E-2D26-9710D18D7D7E}"/>
              </a:ext>
            </a:extLst>
          </p:cNvPr>
          <p:cNvSpPr txBox="1"/>
          <p:nvPr/>
        </p:nvSpPr>
        <p:spPr bwMode="auto">
          <a:xfrm>
            <a:off x="1118830" y="3069314"/>
            <a:ext cx="4752712"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Triggering mass liquidations!</a:t>
            </a:r>
          </a:p>
        </p:txBody>
      </p:sp>
      <p:sp>
        <p:nvSpPr>
          <p:cNvPr id="13" name="TextBox 12">
            <a:extLst>
              <a:ext uri="{FF2B5EF4-FFF2-40B4-BE49-F238E27FC236}">
                <a16:creationId xmlns:a16="http://schemas.microsoft.com/office/drawing/2014/main" id="{5F29077C-42CC-3CA7-8C94-E41A43E019D7}"/>
              </a:ext>
            </a:extLst>
          </p:cNvPr>
          <p:cNvSpPr txBox="1"/>
          <p:nvPr/>
        </p:nvSpPr>
        <p:spPr bwMode="auto">
          <a:xfrm>
            <a:off x="1118830" y="4839892"/>
            <a:ext cx="406714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Zero-bid exploits appear</a:t>
            </a:r>
          </a:p>
        </p:txBody>
      </p:sp>
      <p:sp>
        <p:nvSpPr>
          <p:cNvPr id="4" name="TextBox 3">
            <a:extLst>
              <a:ext uri="{FF2B5EF4-FFF2-40B4-BE49-F238E27FC236}">
                <a16:creationId xmlns:a16="http://schemas.microsoft.com/office/drawing/2014/main" id="{F2D6FCDB-EEE8-1210-878F-D0DE18CF8B31}"/>
              </a:ext>
            </a:extLst>
          </p:cNvPr>
          <p:cNvSpPr txBox="1"/>
          <p:nvPr/>
        </p:nvSpPr>
        <p:spPr bwMode="auto">
          <a:xfrm>
            <a:off x="1118830" y="5725180"/>
            <a:ext cx="2885726"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$5.67M bad debt</a:t>
            </a:r>
          </a:p>
        </p:txBody>
      </p:sp>
    </p:spTree>
    <p:extLst>
      <p:ext uri="{BB962C8B-B14F-4D97-AF65-F5344CB8AC3E}">
        <p14:creationId xmlns:p14="http://schemas.microsoft.com/office/powerpoint/2010/main" val="226906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89B5A-3B8F-470C-E54F-2C008C9C6CED}"/>
              </a:ext>
            </a:extLst>
          </p:cNvPr>
          <p:cNvSpPr>
            <a:spLocks noGrp="1"/>
          </p:cNvSpPr>
          <p:nvPr>
            <p:ph type="title"/>
          </p:nvPr>
        </p:nvSpPr>
        <p:spPr/>
        <p:txBody>
          <a:bodyPr/>
          <a:lstStyle/>
          <a:p>
            <a:r>
              <a:rPr lang="en-US" dirty="0"/>
              <a:t>Transfer Volume</a:t>
            </a:r>
          </a:p>
        </p:txBody>
      </p:sp>
      <p:sp>
        <p:nvSpPr>
          <p:cNvPr id="3" name="Slide Number Placeholder 2">
            <a:extLst>
              <a:ext uri="{FF2B5EF4-FFF2-40B4-BE49-F238E27FC236}">
                <a16:creationId xmlns:a16="http://schemas.microsoft.com/office/drawing/2014/main" id="{DDE7254D-8396-4F50-C357-B206C1E0525A}"/>
              </a:ext>
            </a:extLst>
          </p:cNvPr>
          <p:cNvSpPr>
            <a:spLocks noGrp="1"/>
          </p:cNvSpPr>
          <p:nvPr>
            <p:ph type="sldNum" sz="quarter" idx="11"/>
          </p:nvPr>
        </p:nvSpPr>
        <p:spPr/>
        <p:txBody>
          <a:bodyPr/>
          <a:lstStyle/>
          <a:p>
            <a:pPr>
              <a:defRPr/>
            </a:pPr>
            <a:fld id="{D65C4E5D-DA99-460E-9E68-E8A28959880C}" type="slidenum">
              <a:rPr lang="x-none" smtClean="0"/>
              <a:pPr>
                <a:defRPr/>
              </a:pPr>
              <a:t>43</a:t>
            </a:fld>
            <a:endParaRPr lang="en-US" dirty="0"/>
          </a:p>
        </p:txBody>
      </p:sp>
      <p:grpSp>
        <p:nvGrpSpPr>
          <p:cNvPr id="10" name="Group 9">
            <a:extLst>
              <a:ext uri="{FF2B5EF4-FFF2-40B4-BE49-F238E27FC236}">
                <a16:creationId xmlns:a16="http://schemas.microsoft.com/office/drawing/2014/main" id="{189CC9B5-4CE0-4994-8863-1559B5C20F7F}"/>
              </a:ext>
            </a:extLst>
          </p:cNvPr>
          <p:cNvGrpSpPr/>
          <p:nvPr/>
        </p:nvGrpSpPr>
        <p:grpSpPr>
          <a:xfrm>
            <a:off x="48898" y="1840486"/>
            <a:ext cx="9144000" cy="5017514"/>
            <a:chOff x="0" y="920243"/>
            <a:chExt cx="9144000" cy="5017514"/>
          </a:xfrm>
        </p:grpSpPr>
        <p:pic>
          <p:nvPicPr>
            <p:cNvPr id="5" name="Picture 4">
              <a:extLst>
                <a:ext uri="{FF2B5EF4-FFF2-40B4-BE49-F238E27FC236}">
                  <a16:creationId xmlns:a16="http://schemas.microsoft.com/office/drawing/2014/main" id="{B06F2A6A-5CE4-3D8D-694A-2F92FCADF326}"/>
                </a:ext>
              </a:extLst>
            </p:cNvPr>
            <p:cNvPicPr>
              <a:picLocks noChangeAspect="1"/>
            </p:cNvPicPr>
            <p:nvPr/>
          </p:nvPicPr>
          <p:blipFill>
            <a:blip r:embed="rId2"/>
            <a:stretch>
              <a:fillRect/>
            </a:stretch>
          </p:blipFill>
          <p:spPr>
            <a:xfrm>
              <a:off x="0" y="920243"/>
              <a:ext cx="9144000" cy="5017514"/>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2ED0868-C96E-1647-F071-DA097C0E8D23}"/>
                    </a:ext>
                  </a:extLst>
                </p14:cNvPr>
                <p14:cNvContentPartPr/>
                <p14:nvPr/>
              </p14:nvContentPartPr>
              <p14:xfrm>
                <a:off x="7437450" y="2045732"/>
                <a:ext cx="1372680" cy="2614320"/>
              </p14:xfrm>
            </p:contentPart>
          </mc:Choice>
          <mc:Fallback xmlns="">
            <p:pic>
              <p:nvPicPr>
                <p:cNvPr id="6" name="Ink 5">
                  <a:extLst>
                    <a:ext uri="{FF2B5EF4-FFF2-40B4-BE49-F238E27FC236}">
                      <a16:creationId xmlns:a16="http://schemas.microsoft.com/office/drawing/2014/main" id="{D2ED0868-C96E-1647-F071-DA097C0E8D23}"/>
                    </a:ext>
                  </a:extLst>
                </p:cNvPr>
                <p:cNvPicPr/>
                <p:nvPr/>
              </p:nvPicPr>
              <p:blipFill>
                <a:blip r:embed="rId4"/>
                <a:stretch>
                  <a:fillRect/>
                </a:stretch>
              </p:blipFill>
              <p:spPr>
                <a:xfrm>
                  <a:off x="7383450" y="1938092"/>
                  <a:ext cx="1480320" cy="2829960"/>
                </a:xfrm>
                <a:prstGeom prst="rect">
                  <a:avLst/>
                </a:prstGeom>
              </p:spPr>
            </p:pic>
          </mc:Fallback>
        </mc:AlternateContent>
      </p:grpSp>
    </p:spTree>
    <p:extLst>
      <p:ext uri="{BB962C8B-B14F-4D97-AF65-F5344CB8AC3E}">
        <p14:creationId xmlns:p14="http://schemas.microsoft.com/office/powerpoint/2010/main" val="1403503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5F970-FC92-B6DB-2850-0E2FEA7E9445}"/>
              </a:ext>
            </a:extLst>
          </p:cNvPr>
          <p:cNvSpPr>
            <a:spLocks noGrp="1"/>
          </p:cNvSpPr>
          <p:nvPr>
            <p:ph type="title"/>
          </p:nvPr>
        </p:nvSpPr>
        <p:spPr/>
        <p:txBody>
          <a:bodyPr/>
          <a:lstStyle/>
          <a:p>
            <a:r>
              <a:rPr lang="en-US" dirty="0"/>
              <a:t>Liquidations</a:t>
            </a:r>
          </a:p>
        </p:txBody>
      </p:sp>
      <p:sp>
        <p:nvSpPr>
          <p:cNvPr id="3" name="Slide Number Placeholder 2">
            <a:extLst>
              <a:ext uri="{FF2B5EF4-FFF2-40B4-BE49-F238E27FC236}">
                <a16:creationId xmlns:a16="http://schemas.microsoft.com/office/drawing/2014/main" id="{A350A5B5-A960-7FD7-F69E-B2EA86A90C5D}"/>
              </a:ext>
            </a:extLst>
          </p:cNvPr>
          <p:cNvSpPr>
            <a:spLocks noGrp="1"/>
          </p:cNvSpPr>
          <p:nvPr>
            <p:ph type="sldNum" sz="quarter" idx="11"/>
          </p:nvPr>
        </p:nvSpPr>
        <p:spPr/>
        <p:txBody>
          <a:bodyPr/>
          <a:lstStyle/>
          <a:p>
            <a:pPr>
              <a:defRPr/>
            </a:pPr>
            <a:fld id="{D65C4E5D-DA99-460E-9E68-E8A28959880C}" type="slidenum">
              <a:rPr lang="x-none" smtClean="0"/>
              <a:pPr>
                <a:defRPr/>
              </a:pPr>
              <a:t>44</a:t>
            </a:fld>
            <a:endParaRPr lang="en-US" dirty="0"/>
          </a:p>
        </p:txBody>
      </p:sp>
      <p:pic>
        <p:nvPicPr>
          <p:cNvPr id="5" name="Picture 4">
            <a:extLst>
              <a:ext uri="{FF2B5EF4-FFF2-40B4-BE49-F238E27FC236}">
                <a16:creationId xmlns:a16="http://schemas.microsoft.com/office/drawing/2014/main" id="{C6F17AAE-344F-DD0C-3073-C9F70CAE7F9A}"/>
              </a:ext>
            </a:extLst>
          </p:cNvPr>
          <p:cNvPicPr>
            <a:picLocks noChangeAspect="1"/>
          </p:cNvPicPr>
          <p:nvPr/>
        </p:nvPicPr>
        <p:blipFill>
          <a:blip r:embed="rId2"/>
          <a:stretch>
            <a:fillRect/>
          </a:stretch>
        </p:blipFill>
        <p:spPr>
          <a:xfrm>
            <a:off x="63568" y="2434990"/>
            <a:ext cx="9144000" cy="3689684"/>
          </a:xfrm>
          <a:prstGeom prst="rect">
            <a:avLst/>
          </a:prstGeom>
        </p:spPr>
      </p:pic>
    </p:spTree>
    <p:extLst>
      <p:ext uri="{BB962C8B-B14F-4D97-AF65-F5344CB8AC3E}">
        <p14:creationId xmlns:p14="http://schemas.microsoft.com/office/powerpoint/2010/main" val="1557714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F00C5-3842-FB96-7750-8233DB2D27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4B4A77-12C5-B1E9-C75E-F0B0B563457E}"/>
              </a:ext>
            </a:extLst>
          </p:cNvPr>
          <p:cNvSpPr>
            <a:spLocks noGrp="1"/>
          </p:cNvSpPr>
          <p:nvPr>
            <p:ph type="title"/>
          </p:nvPr>
        </p:nvSpPr>
        <p:spPr/>
        <p:txBody>
          <a:bodyPr/>
          <a:lstStyle/>
          <a:p>
            <a:r>
              <a:rPr lang="en-US" dirty="0"/>
              <a:t>12 March 2020</a:t>
            </a:r>
          </a:p>
        </p:txBody>
      </p:sp>
      <p:sp>
        <p:nvSpPr>
          <p:cNvPr id="3" name="Slide Number Placeholder 2">
            <a:extLst>
              <a:ext uri="{FF2B5EF4-FFF2-40B4-BE49-F238E27FC236}">
                <a16:creationId xmlns:a16="http://schemas.microsoft.com/office/drawing/2014/main" id="{41F03117-F0CA-E201-9460-87696C9F2E10}"/>
              </a:ext>
            </a:extLst>
          </p:cNvPr>
          <p:cNvSpPr>
            <a:spLocks noGrp="1"/>
          </p:cNvSpPr>
          <p:nvPr>
            <p:ph type="sldNum" sz="quarter" idx="11"/>
          </p:nvPr>
        </p:nvSpPr>
        <p:spPr/>
        <p:txBody>
          <a:bodyPr/>
          <a:lstStyle/>
          <a:p>
            <a:pPr>
              <a:defRPr/>
            </a:pPr>
            <a:fld id="{D65C4E5D-DA99-460E-9E68-E8A28959880C}" type="slidenum">
              <a:rPr lang="x-none" smtClean="0"/>
              <a:pPr>
                <a:defRPr/>
              </a:pPr>
              <a:t>45</a:t>
            </a:fld>
            <a:endParaRPr lang="en-US" dirty="0"/>
          </a:p>
        </p:txBody>
      </p:sp>
      <p:grpSp>
        <p:nvGrpSpPr>
          <p:cNvPr id="6" name="Group 5">
            <a:extLst>
              <a:ext uri="{FF2B5EF4-FFF2-40B4-BE49-F238E27FC236}">
                <a16:creationId xmlns:a16="http://schemas.microsoft.com/office/drawing/2014/main" id="{6B3AA167-E0C6-E75D-D0FC-417CEF02E662}"/>
              </a:ext>
            </a:extLst>
          </p:cNvPr>
          <p:cNvGrpSpPr/>
          <p:nvPr/>
        </p:nvGrpSpPr>
        <p:grpSpPr>
          <a:xfrm>
            <a:off x="1274889" y="1752600"/>
            <a:ext cx="7569918" cy="3451089"/>
            <a:chOff x="2184399" y="2005972"/>
            <a:chExt cx="7569918" cy="3451089"/>
          </a:xfrm>
        </p:grpSpPr>
        <p:pic>
          <p:nvPicPr>
            <p:cNvPr id="5" name="Picture 2" descr="Usd coin usdc coin 3d rotage 360 degrees in black bg Cryptocurrency token  seemless loop, Backgrounds Motion Graphics ft. crypto coins &amp; crypto  exchange - Envato">
              <a:extLst>
                <a:ext uri="{FF2B5EF4-FFF2-40B4-BE49-F238E27FC236}">
                  <a16:creationId xmlns:a16="http://schemas.microsoft.com/office/drawing/2014/main" id="{9D881302-7C54-B47E-9299-EBE263330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590" y="2005972"/>
              <a:ext cx="6140727" cy="34510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Dai Blockchain Stock Illustrations – 96 Dai Blockchain Stock Illustrations,  Vectors &amp; Clipart - Dreamstime">
              <a:extLst>
                <a:ext uri="{FF2B5EF4-FFF2-40B4-BE49-F238E27FC236}">
                  <a16:creationId xmlns:a16="http://schemas.microsoft.com/office/drawing/2014/main" id="{D2968F60-6FD7-2AD9-C30D-BAC8A37C3F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4399" y="2251660"/>
              <a:ext cx="2959712" cy="2959712"/>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9A86ABF0-8CFA-BBF5-1959-12AE353AA793}"/>
              </a:ext>
            </a:extLst>
          </p:cNvPr>
          <p:cNvSpPr txBox="1"/>
          <p:nvPr/>
        </p:nvSpPr>
        <p:spPr bwMode="auto">
          <a:xfrm>
            <a:off x="416870" y="2731398"/>
            <a:ext cx="7377341"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Emergency vote to mint &amp; auction more MKR</a:t>
            </a:r>
          </a:p>
        </p:txBody>
      </p:sp>
      <p:sp>
        <p:nvSpPr>
          <p:cNvPr id="10" name="TextBox 9">
            <a:extLst>
              <a:ext uri="{FF2B5EF4-FFF2-40B4-BE49-F238E27FC236}">
                <a16:creationId xmlns:a16="http://schemas.microsoft.com/office/drawing/2014/main" id="{D84765D8-CE48-AED1-A85D-B7A7A086285A}"/>
              </a:ext>
            </a:extLst>
          </p:cNvPr>
          <p:cNvSpPr txBox="1"/>
          <p:nvPr/>
        </p:nvSpPr>
        <p:spPr bwMode="auto">
          <a:xfrm>
            <a:off x="416870" y="3572151"/>
            <a:ext cx="8335068"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Reforms: new collateral types, circuit breakers, better auctions, etc.</a:t>
            </a:r>
          </a:p>
        </p:txBody>
      </p:sp>
      <p:sp>
        <p:nvSpPr>
          <p:cNvPr id="11" name="TextBox 10">
            <a:extLst>
              <a:ext uri="{FF2B5EF4-FFF2-40B4-BE49-F238E27FC236}">
                <a16:creationId xmlns:a16="http://schemas.microsoft.com/office/drawing/2014/main" id="{9BBC9106-66A3-BEDF-4F27-3710713E22CB}"/>
              </a:ext>
            </a:extLst>
          </p:cNvPr>
          <p:cNvSpPr txBox="1"/>
          <p:nvPr/>
        </p:nvSpPr>
        <p:spPr bwMode="auto">
          <a:xfrm>
            <a:off x="416870" y="4843791"/>
            <a:ext cx="5372711"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But DAI stable coins survive</a:t>
            </a:r>
          </a:p>
        </p:txBody>
      </p:sp>
    </p:spTree>
    <p:extLst>
      <p:ext uri="{BB962C8B-B14F-4D97-AF65-F5344CB8AC3E}">
        <p14:creationId xmlns:p14="http://schemas.microsoft.com/office/powerpoint/2010/main" val="20014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404A62-1322-846C-94D2-F0076F8286E5}"/>
              </a:ext>
            </a:extLst>
          </p:cNvPr>
          <p:cNvSpPr>
            <a:spLocks noGrp="1"/>
          </p:cNvSpPr>
          <p:nvPr>
            <p:ph type="title"/>
          </p:nvPr>
        </p:nvSpPr>
        <p:spPr/>
        <p:txBody>
          <a:bodyPr/>
          <a:lstStyle/>
          <a:p>
            <a:r>
              <a:rPr lang="en-US" dirty="0"/>
              <a:t>Summary</a:t>
            </a:r>
          </a:p>
        </p:txBody>
      </p:sp>
      <p:sp>
        <p:nvSpPr>
          <p:cNvPr id="3" name="Slide Number Placeholder 2">
            <a:extLst>
              <a:ext uri="{FF2B5EF4-FFF2-40B4-BE49-F238E27FC236}">
                <a16:creationId xmlns:a16="http://schemas.microsoft.com/office/drawing/2014/main" id="{493C056A-FDE5-C6AB-ECF0-1D575B4B01F5}"/>
              </a:ext>
            </a:extLst>
          </p:cNvPr>
          <p:cNvSpPr>
            <a:spLocks noGrp="1"/>
          </p:cNvSpPr>
          <p:nvPr>
            <p:ph type="sldNum" sz="quarter" idx="11"/>
          </p:nvPr>
        </p:nvSpPr>
        <p:spPr/>
        <p:txBody>
          <a:bodyPr/>
          <a:lstStyle/>
          <a:p>
            <a:pPr>
              <a:defRPr/>
            </a:pPr>
            <a:fld id="{D65C4E5D-DA99-460E-9E68-E8A28959880C}" type="slidenum">
              <a:rPr lang="x-none" smtClean="0"/>
              <a:pPr>
                <a:defRPr/>
              </a:pPr>
              <a:t>46</a:t>
            </a:fld>
            <a:endParaRPr lang="en-US" dirty="0"/>
          </a:p>
        </p:txBody>
      </p:sp>
      <p:pic>
        <p:nvPicPr>
          <p:cNvPr id="2050" name="Picture 2">
            <a:extLst>
              <a:ext uri="{FF2B5EF4-FFF2-40B4-BE49-F238E27FC236}">
                <a16:creationId xmlns:a16="http://schemas.microsoft.com/office/drawing/2014/main" id="{55193472-251B-3226-AC6C-DE41E3553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266750-003B-D9F8-1B0D-F9FA0D2E87B4}"/>
              </a:ext>
            </a:extLst>
          </p:cNvPr>
          <p:cNvSpPr txBox="1"/>
          <p:nvPr/>
        </p:nvSpPr>
        <p:spPr bwMode="auto">
          <a:xfrm>
            <a:off x="650622" y="1950646"/>
            <a:ext cx="7321235"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DAI is </a:t>
            </a:r>
            <a:r>
              <a:rPr lang="en-US" sz="2800" i="1" dirty="0">
                <a:solidFill>
                  <a:schemeClr val="tx1"/>
                </a:solidFill>
                <a:latin typeface="Arial" panose="020B0604020202020204" pitchFamily="34" charset="0"/>
                <a:cs typeface="Arial" panose="020B0604020202020204" pitchFamily="34" charset="0"/>
              </a:rPr>
              <a:t>decentralized</a:t>
            </a:r>
            <a:r>
              <a:rPr lang="en-US" sz="2800" dirty="0">
                <a:solidFill>
                  <a:srgbClr val="FFFF00"/>
                </a:solidFill>
                <a:latin typeface="Arial" panose="020B0604020202020204" pitchFamily="34" charset="0"/>
                <a:cs typeface="Arial" panose="020B0604020202020204" pitchFamily="34" charset="0"/>
              </a:rPr>
              <a:t>, unlike fiat-backed coins</a:t>
            </a:r>
            <a:endParaRPr lang="en-US" sz="2800" i="1" dirty="0">
              <a:solidFill>
                <a:srgbClr val="FFFF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CF70E30-030B-15E7-CE6E-A1838DF7237D}"/>
              </a:ext>
            </a:extLst>
          </p:cNvPr>
          <p:cNvSpPr txBox="1"/>
          <p:nvPr/>
        </p:nvSpPr>
        <p:spPr bwMode="auto">
          <a:xfrm>
            <a:off x="1534888" y="3427240"/>
            <a:ext cx="6078908"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Collateral types, interest rates, etc.…</a:t>
            </a:r>
          </a:p>
        </p:txBody>
      </p:sp>
      <p:sp>
        <p:nvSpPr>
          <p:cNvPr id="7" name="TextBox 3">
            <a:extLst>
              <a:ext uri="{FF2B5EF4-FFF2-40B4-BE49-F238E27FC236}">
                <a16:creationId xmlns:a16="http://schemas.microsoft.com/office/drawing/2014/main" id="{CD0AAC60-F80D-34D1-DFA6-269F6AFE8D88}"/>
              </a:ext>
            </a:extLst>
          </p:cNvPr>
          <p:cNvSpPr txBox="1"/>
          <p:nvPr/>
        </p:nvSpPr>
        <p:spPr bwMode="auto">
          <a:xfrm>
            <a:off x="1584581" y="2688943"/>
            <a:ext cx="3421129"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Governed by a DAO</a:t>
            </a:r>
          </a:p>
        </p:txBody>
      </p:sp>
      <p:sp>
        <p:nvSpPr>
          <p:cNvPr id="8" name="TextBox 7">
            <a:extLst>
              <a:ext uri="{FF2B5EF4-FFF2-40B4-BE49-F238E27FC236}">
                <a16:creationId xmlns:a16="http://schemas.microsoft.com/office/drawing/2014/main" id="{C266872C-897D-D6D3-CB80-6584B3ACED05}"/>
              </a:ext>
            </a:extLst>
          </p:cNvPr>
          <p:cNvSpPr txBox="1"/>
          <p:nvPr/>
        </p:nvSpPr>
        <p:spPr bwMode="auto">
          <a:xfrm>
            <a:off x="1584581" y="4165537"/>
            <a:ext cx="561031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i="1" dirty="0">
                <a:solidFill>
                  <a:schemeClr val="tx1"/>
                </a:solidFill>
                <a:latin typeface="Arial" panose="020B0604020202020204" pitchFamily="34" charset="0"/>
                <a:cs typeface="Arial" panose="020B0604020202020204" pitchFamily="34" charset="0"/>
              </a:rPr>
              <a:t>Transparent</a:t>
            </a:r>
            <a:r>
              <a:rPr lang="en-US" sz="2800" dirty="0">
                <a:solidFill>
                  <a:srgbClr val="FFFF00"/>
                </a:solidFill>
                <a:latin typeface="Arial" panose="020B0604020202020204" pitchFamily="34" charset="0"/>
                <a:cs typeface="Arial" panose="020B0604020202020204" pitchFamily="34" charset="0"/>
              </a:rPr>
              <a:t>: all done by contracts</a:t>
            </a:r>
          </a:p>
        </p:txBody>
      </p:sp>
      <p:sp>
        <p:nvSpPr>
          <p:cNvPr id="9" name="TextBox 8">
            <a:extLst>
              <a:ext uri="{FF2B5EF4-FFF2-40B4-BE49-F238E27FC236}">
                <a16:creationId xmlns:a16="http://schemas.microsoft.com/office/drawing/2014/main" id="{57F2AA62-419C-0FD7-2E9A-34BDB164FA9A}"/>
              </a:ext>
            </a:extLst>
          </p:cNvPr>
          <p:cNvSpPr txBox="1"/>
          <p:nvPr/>
        </p:nvSpPr>
        <p:spPr bwMode="auto">
          <a:xfrm>
            <a:off x="650622" y="4903834"/>
            <a:ext cx="5902578"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DAI has proved </a:t>
            </a:r>
            <a:r>
              <a:rPr lang="en-US" sz="2800" i="1" dirty="0">
                <a:solidFill>
                  <a:schemeClr val="tx1"/>
                </a:solidFill>
                <a:latin typeface="Arial" panose="020B0604020202020204" pitchFamily="34" charset="0"/>
                <a:cs typeface="Arial" panose="020B0604020202020204" pitchFamily="34" charset="0"/>
              </a:rPr>
              <a:t>robust</a:t>
            </a:r>
            <a:r>
              <a:rPr lang="en-US" sz="2800" dirty="0">
                <a:solidFill>
                  <a:srgbClr val="FFFF00"/>
                </a:solidFill>
                <a:latin typeface="Arial" panose="020B0604020202020204" pitchFamily="34" charset="0"/>
                <a:cs typeface="Arial" panose="020B0604020202020204" pitchFamily="34" charset="0"/>
              </a:rPr>
              <a:t> during crises</a:t>
            </a:r>
          </a:p>
        </p:txBody>
      </p:sp>
      <p:sp>
        <p:nvSpPr>
          <p:cNvPr id="10" name="TextBox 9">
            <a:extLst>
              <a:ext uri="{FF2B5EF4-FFF2-40B4-BE49-F238E27FC236}">
                <a16:creationId xmlns:a16="http://schemas.microsoft.com/office/drawing/2014/main" id="{39D73B33-AE12-595F-02E7-232B8564B031}"/>
              </a:ext>
            </a:extLst>
          </p:cNvPr>
          <p:cNvSpPr txBox="1"/>
          <p:nvPr/>
        </p:nvSpPr>
        <p:spPr bwMode="auto">
          <a:xfrm>
            <a:off x="650622" y="5642131"/>
            <a:ext cx="5759910"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Widely used for DeFi, less for retail</a:t>
            </a:r>
          </a:p>
        </p:txBody>
      </p:sp>
    </p:spTree>
    <p:extLst>
      <p:ext uri="{BB962C8B-B14F-4D97-AF65-F5344CB8AC3E}">
        <p14:creationId xmlns:p14="http://schemas.microsoft.com/office/powerpoint/2010/main" val="161580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4966C-3A91-955E-3140-2C42740BDA4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06A262D-BE05-0EA7-7271-63DB1C0836A2}"/>
              </a:ext>
            </a:extLst>
          </p:cNvPr>
          <p:cNvSpPr>
            <a:spLocks noGrp="1"/>
          </p:cNvSpPr>
          <p:nvPr>
            <p:ph type="title"/>
          </p:nvPr>
        </p:nvSpPr>
        <p:spPr/>
        <p:txBody>
          <a:bodyPr/>
          <a:lstStyle/>
          <a:p>
            <a:r>
              <a:rPr lang="en-US" dirty="0"/>
              <a:t>Kinds of Stablecoin Backing</a:t>
            </a:r>
          </a:p>
        </p:txBody>
      </p:sp>
      <p:sp>
        <p:nvSpPr>
          <p:cNvPr id="2" name="Slide Number Placeholder 1">
            <a:extLst>
              <a:ext uri="{FF2B5EF4-FFF2-40B4-BE49-F238E27FC236}">
                <a16:creationId xmlns:a16="http://schemas.microsoft.com/office/drawing/2014/main" id="{E7436514-9B88-1874-CB71-4E282CFAD967}"/>
              </a:ext>
            </a:extLst>
          </p:cNvPr>
          <p:cNvSpPr>
            <a:spLocks noGrp="1"/>
          </p:cNvSpPr>
          <p:nvPr>
            <p:ph type="sldNum" sz="quarter" idx="11"/>
          </p:nvPr>
        </p:nvSpPr>
        <p:spPr/>
        <p:txBody>
          <a:bodyPr/>
          <a:lstStyle/>
          <a:p>
            <a:pPr>
              <a:defRPr/>
            </a:pPr>
            <a:fld id="{FE25F947-77F5-4CA6-8472-B4B2967773ED}" type="slidenum">
              <a:rPr lang="x-none" smtClean="0"/>
              <a:pPr>
                <a:defRPr/>
              </a:pPr>
              <a:t>47</a:t>
            </a:fld>
            <a:endParaRPr lang="en-US" dirty="0"/>
          </a:p>
        </p:txBody>
      </p:sp>
      <p:sp>
        <p:nvSpPr>
          <p:cNvPr id="3" name="TextBox 2">
            <a:extLst>
              <a:ext uri="{FF2B5EF4-FFF2-40B4-BE49-F238E27FC236}">
                <a16:creationId xmlns:a16="http://schemas.microsoft.com/office/drawing/2014/main" id="{436429B8-FD0D-6A70-145F-04AA387A6FB8}"/>
              </a:ext>
            </a:extLst>
          </p:cNvPr>
          <p:cNvSpPr txBox="1"/>
          <p:nvPr/>
        </p:nvSpPr>
        <p:spPr bwMode="auto">
          <a:xfrm>
            <a:off x="890140" y="1840090"/>
            <a:ext cx="4764446"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tx1">
                    <a:lumMod val="50000"/>
                  </a:schemeClr>
                </a:solidFill>
                <a:latin typeface="Arial" panose="020B0604020202020204" pitchFamily="34" charset="0"/>
                <a:cs typeface="Arial" panose="020B0604020202020204" pitchFamily="34" charset="0"/>
              </a:rPr>
              <a:t>Fiat or other real-world asset</a:t>
            </a:r>
            <a:endParaRPr lang="en-US" sz="2800" i="1" dirty="0">
              <a:solidFill>
                <a:schemeClr val="tx1">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2CE6A45-110A-879D-30F0-83DF042CC1A5}"/>
              </a:ext>
            </a:extLst>
          </p:cNvPr>
          <p:cNvSpPr txBox="1"/>
          <p:nvPr/>
        </p:nvSpPr>
        <p:spPr bwMode="auto">
          <a:xfrm>
            <a:off x="890140" y="3429000"/>
            <a:ext cx="538160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tx1">
                    <a:lumMod val="50000"/>
                  </a:schemeClr>
                </a:solidFill>
                <a:latin typeface="Arial" panose="020B0604020202020204" pitchFamily="34" charset="0"/>
                <a:cs typeface="Arial" panose="020B0604020202020204" pitchFamily="34" charset="0"/>
              </a:rPr>
              <a:t>Overcollateralized crypto assets</a:t>
            </a:r>
          </a:p>
        </p:txBody>
      </p:sp>
      <p:sp>
        <p:nvSpPr>
          <p:cNvPr id="5" name="TextBox 3">
            <a:extLst>
              <a:ext uri="{FF2B5EF4-FFF2-40B4-BE49-F238E27FC236}">
                <a16:creationId xmlns:a16="http://schemas.microsoft.com/office/drawing/2014/main" id="{651E4C86-64DA-3D65-0A34-BA14CB6C5BC9}"/>
              </a:ext>
            </a:extLst>
          </p:cNvPr>
          <p:cNvSpPr txBox="1"/>
          <p:nvPr/>
        </p:nvSpPr>
        <p:spPr bwMode="auto">
          <a:xfrm>
            <a:off x="1733102" y="2634545"/>
            <a:ext cx="2897203"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tx1">
                    <a:lumMod val="50000"/>
                  </a:schemeClr>
                </a:solidFill>
                <a:latin typeface="Arial" panose="020B0604020202020204" pitchFamily="34" charset="0"/>
                <a:cs typeface="Arial" panose="020B0604020202020204" pitchFamily="34" charset="0"/>
              </a:rPr>
              <a:t>USDT, USDC, …</a:t>
            </a:r>
          </a:p>
        </p:txBody>
      </p:sp>
      <p:sp>
        <p:nvSpPr>
          <p:cNvPr id="7" name="TextBox 6">
            <a:extLst>
              <a:ext uri="{FF2B5EF4-FFF2-40B4-BE49-F238E27FC236}">
                <a16:creationId xmlns:a16="http://schemas.microsoft.com/office/drawing/2014/main" id="{8C14B927-7256-B1EE-6B3F-1D26D6FDFD54}"/>
              </a:ext>
            </a:extLst>
          </p:cNvPr>
          <p:cNvSpPr txBox="1"/>
          <p:nvPr/>
        </p:nvSpPr>
        <p:spPr bwMode="auto">
          <a:xfrm>
            <a:off x="1733102" y="4223455"/>
            <a:ext cx="134043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tx1">
                    <a:lumMod val="50000"/>
                  </a:schemeClr>
                </a:solidFill>
                <a:latin typeface="Arial" panose="020B0604020202020204" pitchFamily="34" charset="0"/>
                <a:cs typeface="Arial" panose="020B0604020202020204" pitchFamily="34" charset="0"/>
              </a:rPr>
              <a:t>DAI, …</a:t>
            </a:r>
          </a:p>
        </p:txBody>
      </p:sp>
      <p:sp>
        <p:nvSpPr>
          <p:cNvPr id="8" name="TextBox 7">
            <a:extLst>
              <a:ext uri="{FF2B5EF4-FFF2-40B4-BE49-F238E27FC236}">
                <a16:creationId xmlns:a16="http://schemas.microsoft.com/office/drawing/2014/main" id="{80727073-F024-BC19-C69F-7D31C4243B53}"/>
              </a:ext>
            </a:extLst>
          </p:cNvPr>
          <p:cNvSpPr txBox="1"/>
          <p:nvPr/>
        </p:nvSpPr>
        <p:spPr bwMode="auto">
          <a:xfrm>
            <a:off x="890140" y="5017910"/>
            <a:ext cx="1964000"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Algorithmic</a:t>
            </a:r>
          </a:p>
        </p:txBody>
      </p:sp>
      <p:sp>
        <p:nvSpPr>
          <p:cNvPr id="14" name="TextBox 13">
            <a:extLst>
              <a:ext uri="{FF2B5EF4-FFF2-40B4-BE49-F238E27FC236}">
                <a16:creationId xmlns:a16="http://schemas.microsoft.com/office/drawing/2014/main" id="{19AA5311-6DE2-932A-0343-BB691E09B096}"/>
              </a:ext>
            </a:extLst>
          </p:cNvPr>
          <p:cNvSpPr txBox="1"/>
          <p:nvPr/>
        </p:nvSpPr>
        <p:spPr bwMode="auto">
          <a:xfrm>
            <a:off x="1733102" y="5812364"/>
            <a:ext cx="4169476"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Terra/Luna, Iron/Titan, …</a:t>
            </a:r>
          </a:p>
        </p:txBody>
      </p:sp>
    </p:spTree>
    <p:extLst>
      <p:ext uri="{BB962C8B-B14F-4D97-AF65-F5344CB8AC3E}">
        <p14:creationId xmlns:p14="http://schemas.microsoft.com/office/powerpoint/2010/main" val="131182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9B01E-4B39-514C-CEC4-3E4067CEBF69}"/>
              </a:ext>
            </a:extLst>
          </p:cNvPr>
          <p:cNvSpPr>
            <a:spLocks noGrp="1"/>
          </p:cNvSpPr>
          <p:nvPr>
            <p:ph type="title"/>
          </p:nvPr>
        </p:nvSpPr>
        <p:spPr/>
        <p:txBody>
          <a:bodyPr/>
          <a:lstStyle/>
          <a:p>
            <a:r>
              <a:rPr lang="en-US" dirty="0"/>
              <a:t>Let’s build an Algorithmic Stablecoin!</a:t>
            </a:r>
          </a:p>
        </p:txBody>
      </p:sp>
      <p:sp>
        <p:nvSpPr>
          <p:cNvPr id="3" name="Slide Number Placeholder 2">
            <a:extLst>
              <a:ext uri="{FF2B5EF4-FFF2-40B4-BE49-F238E27FC236}">
                <a16:creationId xmlns:a16="http://schemas.microsoft.com/office/drawing/2014/main" id="{FADE93F6-F5E8-0269-D4A8-572CB5E5D857}"/>
              </a:ext>
            </a:extLst>
          </p:cNvPr>
          <p:cNvSpPr>
            <a:spLocks noGrp="1"/>
          </p:cNvSpPr>
          <p:nvPr>
            <p:ph type="sldNum" sz="quarter" idx="11"/>
          </p:nvPr>
        </p:nvSpPr>
        <p:spPr/>
        <p:txBody>
          <a:bodyPr/>
          <a:lstStyle/>
          <a:p>
            <a:pPr>
              <a:defRPr/>
            </a:pPr>
            <a:fld id="{D65C4E5D-DA99-460E-9E68-E8A28959880C}" type="slidenum">
              <a:rPr lang="x-none" smtClean="0"/>
              <a:pPr>
                <a:defRPr/>
              </a:pPr>
              <a:t>48</a:t>
            </a:fld>
            <a:endParaRPr lang="en-US" dirty="0"/>
          </a:p>
        </p:txBody>
      </p:sp>
      <p:pic>
        <p:nvPicPr>
          <p:cNvPr id="1032" name="Picture 8" descr="Scan of Drawing Hands lithograph">
            <a:extLst>
              <a:ext uri="{FF2B5EF4-FFF2-40B4-BE49-F238E27FC236}">
                <a16:creationId xmlns:a16="http://schemas.microsoft.com/office/drawing/2014/main" id="{98F59BFC-58DC-7408-ECDE-8834581B7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878" y="1752600"/>
            <a:ext cx="6368244" cy="5505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2CE4D9-AA6E-4140-CDF5-54B99D8F3C8D}"/>
              </a:ext>
            </a:extLst>
          </p:cNvPr>
          <p:cNvSpPr txBox="1"/>
          <p:nvPr/>
        </p:nvSpPr>
        <p:spPr bwMode="auto">
          <a:xfrm>
            <a:off x="521175" y="2028824"/>
            <a:ext cx="1923925"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The Rules:</a:t>
            </a:r>
            <a:endParaRPr lang="en-US" sz="2800" i="1" dirty="0">
              <a:solidFill>
                <a:srgbClr val="FFFF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852C990-1164-9C65-975A-9D3DBE38EDF6}"/>
              </a:ext>
            </a:extLst>
          </p:cNvPr>
          <p:cNvSpPr txBox="1"/>
          <p:nvPr/>
        </p:nvSpPr>
        <p:spPr bwMode="auto">
          <a:xfrm>
            <a:off x="1093721" y="3505418"/>
            <a:ext cx="6662401"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If coin supply increases, price decreases</a:t>
            </a:r>
          </a:p>
        </p:txBody>
      </p:sp>
      <p:sp>
        <p:nvSpPr>
          <p:cNvPr id="7" name="TextBox 3">
            <a:extLst>
              <a:ext uri="{FF2B5EF4-FFF2-40B4-BE49-F238E27FC236}">
                <a16:creationId xmlns:a16="http://schemas.microsoft.com/office/drawing/2014/main" id="{13935A6C-5873-A385-45EB-044DB3ED5538}"/>
              </a:ext>
            </a:extLst>
          </p:cNvPr>
          <p:cNvSpPr txBox="1"/>
          <p:nvPr/>
        </p:nvSpPr>
        <p:spPr bwMode="auto">
          <a:xfrm>
            <a:off x="1093721" y="2767121"/>
            <a:ext cx="6662401"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If coin supply decreases, price increases</a:t>
            </a:r>
          </a:p>
        </p:txBody>
      </p:sp>
      <p:sp>
        <p:nvSpPr>
          <p:cNvPr id="8" name="TextBox 7">
            <a:extLst>
              <a:ext uri="{FF2B5EF4-FFF2-40B4-BE49-F238E27FC236}">
                <a16:creationId xmlns:a16="http://schemas.microsoft.com/office/drawing/2014/main" id="{3C6263C9-10EE-8E04-96B0-0052EAA427F6}"/>
              </a:ext>
            </a:extLst>
          </p:cNvPr>
          <p:cNvSpPr txBox="1"/>
          <p:nvPr/>
        </p:nvSpPr>
        <p:spPr bwMode="auto">
          <a:xfrm>
            <a:off x="1093721" y="4243715"/>
            <a:ext cx="5120312"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Price oracles accurate &amp; timely</a:t>
            </a:r>
          </a:p>
        </p:txBody>
      </p:sp>
      <p:sp>
        <p:nvSpPr>
          <p:cNvPr id="9" name="TextBox 8">
            <a:extLst>
              <a:ext uri="{FF2B5EF4-FFF2-40B4-BE49-F238E27FC236}">
                <a16:creationId xmlns:a16="http://schemas.microsoft.com/office/drawing/2014/main" id="{1B66ED03-4086-57E9-406F-A95459A72EFA}"/>
              </a:ext>
            </a:extLst>
          </p:cNvPr>
          <p:cNvSpPr txBox="1"/>
          <p:nvPr/>
        </p:nvSpPr>
        <p:spPr bwMode="auto">
          <a:xfrm>
            <a:off x="1093721" y="4982012"/>
            <a:ext cx="6244017"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Parties seek to increase holding value</a:t>
            </a:r>
          </a:p>
        </p:txBody>
      </p:sp>
      <p:sp>
        <p:nvSpPr>
          <p:cNvPr id="11" name="TextBox 10">
            <a:extLst>
              <a:ext uri="{FF2B5EF4-FFF2-40B4-BE49-F238E27FC236}">
                <a16:creationId xmlns:a16="http://schemas.microsoft.com/office/drawing/2014/main" id="{AEB5139C-A705-FF81-BFCD-1B42E4396B15}"/>
              </a:ext>
            </a:extLst>
          </p:cNvPr>
          <p:cNvSpPr txBox="1"/>
          <p:nvPr/>
        </p:nvSpPr>
        <p:spPr bwMode="auto">
          <a:xfrm>
            <a:off x="3898956" y="5909935"/>
            <a:ext cx="3531736" cy="40011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dirty="0">
                <a:solidFill>
                  <a:srgbClr val="FFFF00"/>
                </a:solidFill>
                <a:latin typeface="Arial" panose="020B0604020202020204" pitchFamily="34" charset="0"/>
                <a:cs typeface="Arial" panose="020B0604020202020204" pitchFamily="34" charset="0"/>
              </a:rPr>
              <a:t>(not always true in real world)</a:t>
            </a:r>
          </a:p>
        </p:txBody>
      </p:sp>
    </p:spTree>
    <p:extLst>
      <p:ext uri="{BB962C8B-B14F-4D97-AF65-F5344CB8AC3E}">
        <p14:creationId xmlns:p14="http://schemas.microsoft.com/office/powerpoint/2010/main" val="9048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B8B94-79B3-EA01-C1C0-BE83E73ED26F}"/>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6B330BBE-D520-64CD-6C92-EB6A08E7FC27}"/>
              </a:ext>
            </a:extLst>
          </p:cNvPr>
          <p:cNvGrpSpPr/>
          <p:nvPr/>
        </p:nvGrpSpPr>
        <p:grpSpPr>
          <a:xfrm>
            <a:off x="769881" y="1662887"/>
            <a:ext cx="7604238" cy="2547008"/>
            <a:chOff x="1580172" y="2085405"/>
            <a:chExt cx="5900557" cy="1976367"/>
          </a:xfrm>
        </p:grpSpPr>
        <p:pic>
          <p:nvPicPr>
            <p:cNvPr id="5" name="Picture 4" descr="Silver French franc coin on a black background Stock Photo by wirestock">
              <a:extLst>
                <a:ext uri="{FF2B5EF4-FFF2-40B4-BE49-F238E27FC236}">
                  <a16:creationId xmlns:a16="http://schemas.microsoft.com/office/drawing/2014/main" id="{ECA14919-FDBC-C6B5-A57B-DB3C370DAA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2889" y="2085405"/>
              <a:ext cx="2127840" cy="19763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French 20 Francs Angel (Genius) Gold Coin | Tavex">
              <a:extLst>
                <a:ext uri="{FF2B5EF4-FFF2-40B4-BE49-F238E27FC236}">
                  <a16:creationId xmlns:a16="http://schemas.microsoft.com/office/drawing/2014/main" id="{317D4F1A-B020-3BA6-82FD-BB0940804A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0172" y="2146109"/>
              <a:ext cx="1854958" cy="185495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E3BF4073-4940-1A5F-5C8C-105794E7493C}"/>
              </a:ext>
            </a:extLst>
          </p:cNvPr>
          <p:cNvSpPr>
            <a:spLocks noGrp="1"/>
          </p:cNvSpPr>
          <p:nvPr>
            <p:ph type="title"/>
          </p:nvPr>
        </p:nvSpPr>
        <p:spPr/>
        <p:txBody>
          <a:bodyPr/>
          <a:lstStyle/>
          <a:p>
            <a:r>
              <a:rPr lang="en-US" dirty="0"/>
              <a:t>Stable vs Spec Coins</a:t>
            </a:r>
          </a:p>
        </p:txBody>
      </p:sp>
      <p:sp>
        <p:nvSpPr>
          <p:cNvPr id="3" name="Slide Number Placeholder 2">
            <a:extLst>
              <a:ext uri="{FF2B5EF4-FFF2-40B4-BE49-F238E27FC236}">
                <a16:creationId xmlns:a16="http://schemas.microsoft.com/office/drawing/2014/main" id="{9A116964-3CF2-5CD6-1FC7-87B9AE8FE8B9}"/>
              </a:ext>
            </a:extLst>
          </p:cNvPr>
          <p:cNvSpPr>
            <a:spLocks noGrp="1"/>
          </p:cNvSpPr>
          <p:nvPr>
            <p:ph type="sldNum" sz="quarter" idx="11"/>
          </p:nvPr>
        </p:nvSpPr>
        <p:spPr/>
        <p:txBody>
          <a:bodyPr/>
          <a:lstStyle/>
          <a:p>
            <a:pPr>
              <a:defRPr/>
            </a:pPr>
            <a:fld id="{D65C4E5D-DA99-460E-9E68-E8A28959880C}" type="slidenum">
              <a:rPr lang="x-none" smtClean="0"/>
              <a:pPr>
                <a:defRPr/>
              </a:pPr>
              <a:t>49</a:t>
            </a:fld>
            <a:endParaRPr lang="en-US" dirty="0"/>
          </a:p>
        </p:txBody>
      </p:sp>
      <p:sp>
        <p:nvSpPr>
          <p:cNvPr id="12" name="TextBox 11">
            <a:extLst>
              <a:ext uri="{FF2B5EF4-FFF2-40B4-BE49-F238E27FC236}">
                <a16:creationId xmlns:a16="http://schemas.microsoft.com/office/drawing/2014/main" id="{D837C301-8C4C-3C93-CFC5-5AE2DA9DBAD8}"/>
              </a:ext>
            </a:extLst>
          </p:cNvPr>
          <p:cNvSpPr txBox="1"/>
          <p:nvPr/>
        </p:nvSpPr>
        <p:spPr bwMode="auto">
          <a:xfrm>
            <a:off x="1540830" y="4920240"/>
            <a:ext cx="1285928"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$1 peg</a:t>
            </a:r>
          </a:p>
        </p:txBody>
      </p:sp>
      <p:sp>
        <p:nvSpPr>
          <p:cNvPr id="13" name="TextBox 12">
            <a:extLst>
              <a:ext uri="{FF2B5EF4-FFF2-40B4-BE49-F238E27FC236}">
                <a16:creationId xmlns:a16="http://schemas.microsoft.com/office/drawing/2014/main" id="{3D53F770-095E-2E29-D1F7-457C5BF4DA8D}"/>
              </a:ext>
            </a:extLst>
          </p:cNvPr>
          <p:cNvSpPr txBox="1"/>
          <p:nvPr/>
        </p:nvSpPr>
        <p:spPr bwMode="auto">
          <a:xfrm>
            <a:off x="4990170" y="4836461"/>
            <a:ext cx="3614066"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Absorbs volatility, risk</a:t>
            </a:r>
          </a:p>
        </p:txBody>
      </p:sp>
      <p:sp>
        <p:nvSpPr>
          <p:cNvPr id="14" name="TextBox 13">
            <a:extLst>
              <a:ext uri="{FF2B5EF4-FFF2-40B4-BE49-F238E27FC236}">
                <a16:creationId xmlns:a16="http://schemas.microsoft.com/office/drawing/2014/main" id="{895DE415-E464-ABA2-637F-81BDB53763F9}"/>
              </a:ext>
            </a:extLst>
          </p:cNvPr>
          <p:cNvSpPr txBox="1"/>
          <p:nvPr/>
        </p:nvSpPr>
        <p:spPr bwMode="auto">
          <a:xfrm>
            <a:off x="4990170" y="4141032"/>
            <a:ext cx="2397388"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Variable Price</a:t>
            </a:r>
          </a:p>
        </p:txBody>
      </p:sp>
      <p:sp>
        <p:nvSpPr>
          <p:cNvPr id="6" name="TextBox 5">
            <a:extLst>
              <a:ext uri="{FF2B5EF4-FFF2-40B4-BE49-F238E27FC236}">
                <a16:creationId xmlns:a16="http://schemas.microsoft.com/office/drawing/2014/main" id="{E8E94F78-9449-7E97-6B5E-D4DCE5F0858E}"/>
              </a:ext>
            </a:extLst>
          </p:cNvPr>
          <p:cNvSpPr txBox="1"/>
          <p:nvPr/>
        </p:nvSpPr>
        <p:spPr bwMode="auto">
          <a:xfrm>
            <a:off x="4990170" y="5542430"/>
            <a:ext cx="1343638"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Invest?</a:t>
            </a:r>
          </a:p>
        </p:txBody>
      </p:sp>
    </p:spTree>
    <p:extLst>
      <p:ext uri="{BB962C8B-B14F-4D97-AF65-F5344CB8AC3E}">
        <p14:creationId xmlns:p14="http://schemas.microsoft.com/office/powerpoint/2010/main" val="339573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 Practical Aspects vs Ideology</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a:t>
            </a:fld>
            <a:endParaRPr lang="en-US" dirty="0"/>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26960">
            <a:off x="1019752" y="2378870"/>
            <a:ext cx="8153400" cy="581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4207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F88E9-BACA-FA20-7E2C-1D00E8CD854F}"/>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BAA4A3B-FDE4-BFA5-1571-ADDB442C6851}"/>
              </a:ext>
            </a:extLst>
          </p:cNvPr>
          <p:cNvGrpSpPr/>
          <p:nvPr/>
        </p:nvGrpSpPr>
        <p:grpSpPr>
          <a:xfrm>
            <a:off x="769881" y="2298565"/>
            <a:ext cx="7604238" cy="2547008"/>
            <a:chOff x="1580172" y="2085405"/>
            <a:chExt cx="5900557" cy="1976367"/>
          </a:xfrm>
        </p:grpSpPr>
        <p:pic>
          <p:nvPicPr>
            <p:cNvPr id="5" name="Picture 4" descr="Silver French franc coin on a black background Stock Photo by wirestock">
              <a:extLst>
                <a:ext uri="{FF2B5EF4-FFF2-40B4-BE49-F238E27FC236}">
                  <a16:creationId xmlns:a16="http://schemas.microsoft.com/office/drawing/2014/main" id="{0A82D568-FB45-9AA0-D7AB-08CBEAA026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2889" y="2085405"/>
              <a:ext cx="2127840" cy="19763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French 20 Francs Angel (Genius) Gold Coin | Tavex">
              <a:extLst>
                <a:ext uri="{FF2B5EF4-FFF2-40B4-BE49-F238E27FC236}">
                  <a16:creationId xmlns:a16="http://schemas.microsoft.com/office/drawing/2014/main" id="{F285A5A6-C763-09EF-70C1-9EF0FC2ADC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0172" y="2146109"/>
              <a:ext cx="1854958" cy="185495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B4C1C726-5730-6A31-DB95-50B4559267A4}"/>
              </a:ext>
            </a:extLst>
          </p:cNvPr>
          <p:cNvSpPr>
            <a:spLocks noGrp="1"/>
          </p:cNvSpPr>
          <p:nvPr>
            <p:ph type="title"/>
          </p:nvPr>
        </p:nvSpPr>
        <p:spPr/>
        <p:txBody>
          <a:bodyPr/>
          <a:lstStyle/>
          <a:p>
            <a:r>
              <a:rPr lang="en-US" dirty="0"/>
              <a:t>Stablecoin Contract Functions</a:t>
            </a:r>
          </a:p>
        </p:txBody>
      </p:sp>
      <p:sp>
        <p:nvSpPr>
          <p:cNvPr id="3" name="Slide Number Placeholder 2">
            <a:extLst>
              <a:ext uri="{FF2B5EF4-FFF2-40B4-BE49-F238E27FC236}">
                <a16:creationId xmlns:a16="http://schemas.microsoft.com/office/drawing/2014/main" id="{2F427E42-6BDF-6743-BAEE-47720A85EC6A}"/>
              </a:ext>
            </a:extLst>
          </p:cNvPr>
          <p:cNvSpPr>
            <a:spLocks noGrp="1"/>
          </p:cNvSpPr>
          <p:nvPr>
            <p:ph type="sldNum" sz="quarter" idx="11"/>
          </p:nvPr>
        </p:nvSpPr>
        <p:spPr/>
        <p:txBody>
          <a:bodyPr/>
          <a:lstStyle/>
          <a:p>
            <a:pPr>
              <a:defRPr/>
            </a:pPr>
            <a:fld id="{D65C4E5D-DA99-460E-9E68-E8A28959880C}" type="slidenum">
              <a:rPr lang="x-none" smtClean="0"/>
              <a:pPr>
                <a:defRPr/>
              </a:pPr>
              <a:t>50</a:t>
            </a:fld>
            <a:endParaRPr lang="en-US" dirty="0"/>
          </a:p>
        </p:txBody>
      </p:sp>
      <p:sp>
        <p:nvSpPr>
          <p:cNvPr id="16" name="Arrow: Right 15">
            <a:extLst>
              <a:ext uri="{FF2B5EF4-FFF2-40B4-BE49-F238E27FC236}">
                <a16:creationId xmlns:a16="http://schemas.microsoft.com/office/drawing/2014/main" id="{4EAD6300-BC15-320F-762C-5B235C7BBF59}"/>
              </a:ext>
            </a:extLst>
          </p:cNvPr>
          <p:cNvSpPr/>
          <p:nvPr/>
        </p:nvSpPr>
        <p:spPr bwMode="auto">
          <a:xfrm flipH="1">
            <a:off x="2400300" y="3969008"/>
            <a:ext cx="4343400" cy="1650742"/>
          </a:xfrm>
          <a:prstGeom prst="rightArrow">
            <a:avLst/>
          </a:prstGeom>
          <a:solidFill>
            <a:schemeClr val="bg1"/>
          </a:solidFill>
          <a:ln w="381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Burn 1 spec coin,</a:t>
            </a:r>
          </a:p>
          <a:p>
            <a:pPr algn="l"/>
            <a:r>
              <a:rPr lang="en-US" dirty="0">
                <a:solidFill>
                  <a:srgbClr val="FFFF00"/>
                </a:solidFill>
                <a:latin typeface="Arial" panose="020B0604020202020204" pitchFamily="34" charset="0"/>
                <a:cs typeface="Arial" panose="020B0604020202020204" pitchFamily="34" charset="0"/>
              </a:rPr>
              <a:t>mint $1 worth of stablecoin</a:t>
            </a:r>
            <a:endParaRPr kumimoji="0" lang="en-US" sz="2400" b="0" i="0" u="none" strike="noStrike" cap="none" normalizeH="0" baseline="0" dirty="0">
              <a:ln>
                <a:noFill/>
              </a:ln>
              <a:solidFill>
                <a:srgbClr val="FF0066"/>
              </a:solidFill>
              <a:effectLst/>
              <a:latin typeface="Lucida Console" pitchFamily="49" charset="0"/>
            </a:endParaRPr>
          </a:p>
        </p:txBody>
      </p:sp>
      <p:sp>
        <p:nvSpPr>
          <p:cNvPr id="17" name="Arrow: Right 16">
            <a:extLst>
              <a:ext uri="{FF2B5EF4-FFF2-40B4-BE49-F238E27FC236}">
                <a16:creationId xmlns:a16="http://schemas.microsoft.com/office/drawing/2014/main" id="{5CE8BC51-7F07-F46D-A354-FF261577B120}"/>
              </a:ext>
            </a:extLst>
          </p:cNvPr>
          <p:cNvSpPr/>
          <p:nvPr/>
        </p:nvSpPr>
        <p:spPr bwMode="auto">
          <a:xfrm>
            <a:off x="2400300" y="1524387"/>
            <a:ext cx="4343400" cy="1650742"/>
          </a:xfrm>
          <a:prstGeom prst="rightArrow">
            <a:avLst/>
          </a:prstGeom>
          <a:solidFill>
            <a:schemeClr val="bg1"/>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Burn 1 stablecoin,</a:t>
            </a:r>
          </a:p>
          <a:p>
            <a:pPr algn="l"/>
            <a:r>
              <a:rPr lang="en-US" dirty="0">
                <a:solidFill>
                  <a:srgbClr val="FFFF00"/>
                </a:solidFill>
                <a:latin typeface="Arial" panose="020B0604020202020204" pitchFamily="34" charset="0"/>
                <a:cs typeface="Arial" panose="020B0604020202020204" pitchFamily="34" charset="0"/>
              </a:rPr>
              <a:t>mint $1 worth of spec coin</a:t>
            </a: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36978317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B0E9-8F89-5673-F065-165740C6008E}"/>
              </a:ext>
            </a:extLst>
          </p:cNvPr>
          <p:cNvSpPr>
            <a:spLocks noGrp="1"/>
          </p:cNvSpPr>
          <p:nvPr>
            <p:ph type="title"/>
          </p:nvPr>
        </p:nvSpPr>
        <p:spPr/>
        <p:txBody>
          <a:bodyPr/>
          <a:lstStyle/>
          <a:p>
            <a:r>
              <a:rPr lang="en-US" dirty="0"/>
              <a:t>When stablecoin &lt; $1</a:t>
            </a:r>
          </a:p>
        </p:txBody>
      </p:sp>
      <p:sp>
        <p:nvSpPr>
          <p:cNvPr id="3" name="Slide Number Placeholder 2">
            <a:extLst>
              <a:ext uri="{FF2B5EF4-FFF2-40B4-BE49-F238E27FC236}">
                <a16:creationId xmlns:a16="http://schemas.microsoft.com/office/drawing/2014/main" id="{CE677CBA-4985-29A2-5351-D898CAA27C78}"/>
              </a:ext>
            </a:extLst>
          </p:cNvPr>
          <p:cNvSpPr>
            <a:spLocks noGrp="1"/>
          </p:cNvSpPr>
          <p:nvPr>
            <p:ph type="sldNum" sz="quarter" idx="11"/>
          </p:nvPr>
        </p:nvSpPr>
        <p:spPr/>
        <p:txBody>
          <a:bodyPr/>
          <a:lstStyle/>
          <a:p>
            <a:pPr>
              <a:defRPr/>
            </a:pPr>
            <a:fld id="{D65C4E5D-DA99-460E-9E68-E8A28959880C}" type="slidenum">
              <a:rPr lang="x-none" smtClean="0"/>
              <a:pPr>
                <a:defRPr/>
              </a:pPr>
              <a:t>51</a:t>
            </a:fld>
            <a:endParaRPr lang="en-US" dirty="0"/>
          </a:p>
        </p:txBody>
      </p:sp>
      <p:pic>
        <p:nvPicPr>
          <p:cNvPr id="4" name="Picture 28" descr="Image result for blue fedora clipart">
            <a:extLst>
              <a:ext uri="{FF2B5EF4-FFF2-40B4-BE49-F238E27FC236}">
                <a16:creationId xmlns:a16="http://schemas.microsoft.com/office/drawing/2014/main" id="{629A1D45-CC4D-6193-A261-89331D6273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5970" y="2197078"/>
            <a:ext cx="2317750" cy="15837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ilver French franc coin on a black background Stock Photo by wirestock">
            <a:extLst>
              <a:ext uri="{FF2B5EF4-FFF2-40B4-BE49-F238E27FC236}">
                <a16:creationId xmlns:a16="http://schemas.microsoft.com/office/drawing/2014/main" id="{336F14C1-1DFC-A607-5E66-6C36DF547D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7456" y="5173041"/>
            <a:ext cx="1008913" cy="9370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rench 20 Francs Angel (Genius) Gold Coin | Tavex">
            <a:extLst>
              <a:ext uri="{FF2B5EF4-FFF2-40B4-BE49-F238E27FC236}">
                <a16:creationId xmlns:a16="http://schemas.microsoft.com/office/drawing/2014/main" id="{7C2D0407-A3C9-9CEB-5000-B677BE7B4C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133" y="4128775"/>
            <a:ext cx="888712" cy="8887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rench 20 Francs Angel (Genius) Gold Coin | Tavex">
            <a:extLst>
              <a:ext uri="{FF2B5EF4-FFF2-40B4-BE49-F238E27FC236}">
                <a16:creationId xmlns:a16="http://schemas.microsoft.com/office/drawing/2014/main" id="{126B741C-339B-A584-D5CA-F202FB4812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4845" y="4128775"/>
            <a:ext cx="888712" cy="8887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rench 20 Francs Angel (Genius) Gold Coin | Tavex">
            <a:extLst>
              <a:ext uri="{FF2B5EF4-FFF2-40B4-BE49-F238E27FC236}">
                <a16:creationId xmlns:a16="http://schemas.microsoft.com/office/drawing/2014/main" id="{DE403321-2A5C-72E1-EB10-00F2212179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6557" y="4128775"/>
            <a:ext cx="888712" cy="8887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ilver French franc coin on a black background Stock Photo by wirestock">
            <a:extLst>
              <a:ext uri="{FF2B5EF4-FFF2-40B4-BE49-F238E27FC236}">
                <a16:creationId xmlns:a16="http://schemas.microsoft.com/office/drawing/2014/main" id="{75DB7341-5830-7112-6D32-21721A37F8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173041"/>
            <a:ext cx="1008913" cy="937092"/>
          </a:xfrm>
          <a:prstGeom prst="rect">
            <a:avLst/>
          </a:prstGeom>
          <a:noFill/>
          <a:extLst>
            <a:ext uri="{909E8E84-426E-40DD-AFC4-6F175D3DCCD1}">
              <a14:hiddenFill xmlns:a14="http://schemas.microsoft.com/office/drawing/2010/main">
                <a:solidFill>
                  <a:srgbClr val="FFFFFF"/>
                </a:solidFill>
              </a14:hiddenFill>
            </a:ext>
          </a:extLst>
        </p:spPr>
      </p:pic>
      <p:sp>
        <p:nvSpPr>
          <p:cNvPr id="17" name="Speech Bubble: Rectangle with Corners Rounded 16">
            <a:extLst>
              <a:ext uri="{FF2B5EF4-FFF2-40B4-BE49-F238E27FC236}">
                <a16:creationId xmlns:a16="http://schemas.microsoft.com/office/drawing/2014/main" id="{270C6B32-B083-55A5-F5EC-711247151FC8}"/>
              </a:ext>
            </a:extLst>
          </p:cNvPr>
          <p:cNvSpPr/>
          <p:nvPr/>
        </p:nvSpPr>
        <p:spPr bwMode="auto">
          <a:xfrm>
            <a:off x="5453018" y="1628794"/>
            <a:ext cx="3055188" cy="1736646"/>
          </a:xfrm>
          <a:prstGeom prst="wedgeRoundRectCallout">
            <a:avLst>
              <a:gd name="adj1" fmla="val -69591"/>
              <a:gd name="adj2" fmla="val 13412"/>
              <a:gd name="adj3" fmla="val 16667"/>
            </a:avLst>
          </a:prstGeom>
          <a:solidFill>
            <a:schemeClr val="bg2"/>
          </a:solidFill>
          <a:ln w="762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Burn 1 stablecoin in exchange for $1 worth of newly-minted spec coin</a:t>
            </a:r>
          </a:p>
        </p:txBody>
      </p:sp>
    </p:spTree>
    <p:extLst>
      <p:ext uri="{BB962C8B-B14F-4D97-AF65-F5344CB8AC3E}">
        <p14:creationId xmlns:p14="http://schemas.microsoft.com/office/powerpoint/2010/main" val="80532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F0CDB-A2FD-87C1-73FE-9A14313B93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C56C52-36A8-D6AE-823E-197C9950C048}"/>
              </a:ext>
            </a:extLst>
          </p:cNvPr>
          <p:cNvSpPr>
            <a:spLocks noGrp="1"/>
          </p:cNvSpPr>
          <p:nvPr>
            <p:ph type="title"/>
          </p:nvPr>
        </p:nvSpPr>
        <p:spPr/>
        <p:txBody>
          <a:bodyPr/>
          <a:lstStyle/>
          <a:p>
            <a:r>
              <a:rPr lang="en-US" dirty="0"/>
              <a:t>When UST &lt; $1</a:t>
            </a:r>
          </a:p>
        </p:txBody>
      </p:sp>
      <p:sp>
        <p:nvSpPr>
          <p:cNvPr id="3" name="Slide Number Placeholder 2">
            <a:extLst>
              <a:ext uri="{FF2B5EF4-FFF2-40B4-BE49-F238E27FC236}">
                <a16:creationId xmlns:a16="http://schemas.microsoft.com/office/drawing/2014/main" id="{605ED402-3FA6-6CBC-F2C5-7E69F907793B}"/>
              </a:ext>
            </a:extLst>
          </p:cNvPr>
          <p:cNvSpPr>
            <a:spLocks noGrp="1"/>
          </p:cNvSpPr>
          <p:nvPr>
            <p:ph type="sldNum" sz="quarter" idx="11"/>
          </p:nvPr>
        </p:nvSpPr>
        <p:spPr/>
        <p:txBody>
          <a:bodyPr/>
          <a:lstStyle/>
          <a:p>
            <a:pPr>
              <a:defRPr/>
            </a:pPr>
            <a:fld id="{D65C4E5D-DA99-460E-9E68-E8A28959880C}" type="slidenum">
              <a:rPr lang="x-none" smtClean="0"/>
              <a:pPr>
                <a:defRPr/>
              </a:pPr>
              <a:t>52</a:t>
            </a:fld>
            <a:endParaRPr lang="en-US" dirty="0"/>
          </a:p>
        </p:txBody>
      </p:sp>
      <p:pic>
        <p:nvPicPr>
          <p:cNvPr id="4" name="Picture 28" descr="Image result for blue fedora clipart">
            <a:extLst>
              <a:ext uri="{FF2B5EF4-FFF2-40B4-BE49-F238E27FC236}">
                <a16:creationId xmlns:a16="http://schemas.microsoft.com/office/drawing/2014/main" id="{FD095250-7F4E-8709-572F-9285DD7B1D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5970" y="2197078"/>
            <a:ext cx="2317750" cy="15837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ilver French franc coin on a black background Stock Photo by wirestock">
            <a:extLst>
              <a:ext uri="{FF2B5EF4-FFF2-40B4-BE49-F238E27FC236}">
                <a16:creationId xmlns:a16="http://schemas.microsoft.com/office/drawing/2014/main" id="{79EDEF48-B2F1-6396-D6D4-8E8F07AD11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7456" y="5173041"/>
            <a:ext cx="1008913" cy="9370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rench 20 Francs Angel (Genius) Gold Coin | Tavex">
            <a:extLst>
              <a:ext uri="{FF2B5EF4-FFF2-40B4-BE49-F238E27FC236}">
                <a16:creationId xmlns:a16="http://schemas.microsoft.com/office/drawing/2014/main" id="{6EF1A1E8-1484-D4D6-2979-5EF260269C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133" y="4128775"/>
            <a:ext cx="888712" cy="8887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ilver French franc coin on a black background Stock Photo by wirestock">
            <a:extLst>
              <a:ext uri="{FF2B5EF4-FFF2-40B4-BE49-F238E27FC236}">
                <a16:creationId xmlns:a16="http://schemas.microsoft.com/office/drawing/2014/main" id="{79250AD1-C8D4-0356-BEAE-3B4E3789AB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173041"/>
            <a:ext cx="1008913" cy="9370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lver French franc coin on a black background Stock Photo by wirestock">
            <a:extLst>
              <a:ext uri="{FF2B5EF4-FFF2-40B4-BE49-F238E27FC236}">
                <a16:creationId xmlns:a16="http://schemas.microsoft.com/office/drawing/2014/main" id="{09A4654F-8768-EDC9-E92B-A7CC1BF6FE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8474" y="4080395"/>
            <a:ext cx="1008913" cy="9370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ilver French franc coin on a black background Stock Photo by wirestock">
            <a:extLst>
              <a:ext uri="{FF2B5EF4-FFF2-40B4-BE49-F238E27FC236}">
                <a16:creationId xmlns:a16="http://schemas.microsoft.com/office/drawing/2014/main" id="{CAD42543-064D-D38E-E035-50D6BABA35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3018" y="4080395"/>
            <a:ext cx="1008913" cy="937092"/>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F1B2BD24-9AF3-81A8-B565-C2354FF259BA}"/>
              </a:ext>
            </a:extLst>
          </p:cNvPr>
          <p:cNvSpPr/>
          <p:nvPr/>
        </p:nvSpPr>
        <p:spPr bwMode="auto">
          <a:xfrm>
            <a:off x="5453018" y="1628794"/>
            <a:ext cx="3055188" cy="1736646"/>
          </a:xfrm>
          <a:prstGeom prst="wedgeRoundRectCallout">
            <a:avLst>
              <a:gd name="adj1" fmla="val -69591"/>
              <a:gd name="adj2" fmla="val 13412"/>
              <a:gd name="adj3" fmla="val 16667"/>
            </a:avLst>
          </a:prstGeom>
          <a:solidFill>
            <a:schemeClr val="bg2"/>
          </a:solidFill>
          <a:ln w="762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Burn 1 stablecoin in exchange for $1 worth of newly-minted spec coin</a:t>
            </a:r>
          </a:p>
        </p:txBody>
      </p:sp>
    </p:spTree>
    <p:extLst>
      <p:ext uri="{BB962C8B-B14F-4D97-AF65-F5344CB8AC3E}">
        <p14:creationId xmlns:p14="http://schemas.microsoft.com/office/powerpoint/2010/main" val="863861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E5A60-D39E-C3BB-53C1-E02ED3C445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B8108-8922-0507-AAD1-A80B4C4B8544}"/>
              </a:ext>
            </a:extLst>
          </p:cNvPr>
          <p:cNvSpPr>
            <a:spLocks noGrp="1"/>
          </p:cNvSpPr>
          <p:nvPr>
            <p:ph type="title"/>
          </p:nvPr>
        </p:nvSpPr>
        <p:spPr/>
        <p:txBody>
          <a:bodyPr/>
          <a:lstStyle/>
          <a:p>
            <a:r>
              <a:rPr lang="en-US" dirty="0"/>
              <a:t>When UST &lt; $1</a:t>
            </a:r>
          </a:p>
        </p:txBody>
      </p:sp>
      <p:sp>
        <p:nvSpPr>
          <p:cNvPr id="3" name="Slide Number Placeholder 2">
            <a:extLst>
              <a:ext uri="{FF2B5EF4-FFF2-40B4-BE49-F238E27FC236}">
                <a16:creationId xmlns:a16="http://schemas.microsoft.com/office/drawing/2014/main" id="{AFD4EE6F-580E-CAE7-2005-DC60FC62DBA5}"/>
              </a:ext>
            </a:extLst>
          </p:cNvPr>
          <p:cNvSpPr>
            <a:spLocks noGrp="1"/>
          </p:cNvSpPr>
          <p:nvPr>
            <p:ph type="sldNum" sz="quarter" idx="11"/>
          </p:nvPr>
        </p:nvSpPr>
        <p:spPr/>
        <p:txBody>
          <a:bodyPr/>
          <a:lstStyle/>
          <a:p>
            <a:pPr>
              <a:defRPr/>
            </a:pPr>
            <a:fld id="{D65C4E5D-DA99-460E-9E68-E8A28959880C}" type="slidenum">
              <a:rPr lang="x-none" smtClean="0"/>
              <a:pPr>
                <a:defRPr/>
              </a:pPr>
              <a:t>53</a:t>
            </a:fld>
            <a:endParaRPr lang="en-US" dirty="0"/>
          </a:p>
        </p:txBody>
      </p:sp>
      <p:pic>
        <p:nvPicPr>
          <p:cNvPr id="4" name="Picture 28" descr="Image result for blue fedora clipart">
            <a:extLst>
              <a:ext uri="{FF2B5EF4-FFF2-40B4-BE49-F238E27FC236}">
                <a16:creationId xmlns:a16="http://schemas.microsoft.com/office/drawing/2014/main" id="{C6066E9A-BA87-F99C-41E0-70BDF04704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5970" y="2197078"/>
            <a:ext cx="2317750" cy="15837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ilver French franc coin on a black background Stock Photo by wirestock">
            <a:extLst>
              <a:ext uri="{FF2B5EF4-FFF2-40B4-BE49-F238E27FC236}">
                <a16:creationId xmlns:a16="http://schemas.microsoft.com/office/drawing/2014/main" id="{697DF385-4B8A-D349-6D21-7EFE5BACC8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7456" y="5173041"/>
            <a:ext cx="1008913" cy="9370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rench 20 Francs Angel (Genius) Gold Coin | Tavex">
            <a:extLst>
              <a:ext uri="{FF2B5EF4-FFF2-40B4-BE49-F238E27FC236}">
                <a16:creationId xmlns:a16="http://schemas.microsoft.com/office/drawing/2014/main" id="{095723C2-FEC1-393D-A5AD-C12C64164A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133" y="4128775"/>
            <a:ext cx="888712" cy="8887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ilver French franc coin on a black background Stock Photo by wirestock">
            <a:extLst>
              <a:ext uri="{FF2B5EF4-FFF2-40B4-BE49-F238E27FC236}">
                <a16:creationId xmlns:a16="http://schemas.microsoft.com/office/drawing/2014/main" id="{EF346D26-0A82-C72D-EC8B-553C713392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173041"/>
            <a:ext cx="1008913" cy="937092"/>
          </a:xfrm>
          <a:prstGeom prst="rect">
            <a:avLst/>
          </a:prstGeom>
          <a:noFill/>
          <a:extLst>
            <a:ext uri="{909E8E84-426E-40DD-AFC4-6F175D3DCCD1}">
              <a14:hiddenFill xmlns:a14="http://schemas.microsoft.com/office/drawing/2010/main">
                <a:solidFill>
                  <a:srgbClr val="FFFFFF"/>
                </a:solidFill>
              </a14:hiddenFill>
            </a:ext>
          </a:extLst>
        </p:spPr>
      </p:pic>
      <p:sp>
        <p:nvSpPr>
          <p:cNvPr id="16" name="Speech Bubble: Rectangle with Corners Rounded 15">
            <a:extLst>
              <a:ext uri="{FF2B5EF4-FFF2-40B4-BE49-F238E27FC236}">
                <a16:creationId xmlns:a16="http://schemas.microsoft.com/office/drawing/2014/main" id="{7D612794-ECAB-8C6E-39BA-D502D3875531}"/>
              </a:ext>
            </a:extLst>
          </p:cNvPr>
          <p:cNvSpPr/>
          <p:nvPr/>
        </p:nvSpPr>
        <p:spPr bwMode="auto">
          <a:xfrm>
            <a:off x="5453018" y="2037417"/>
            <a:ext cx="2743954" cy="919401"/>
          </a:xfrm>
          <a:prstGeom prst="wedgeRoundRectCallout">
            <a:avLst>
              <a:gd name="adj1" fmla="val -69591"/>
              <a:gd name="adj2" fmla="val 13412"/>
              <a:gd name="adj3" fmla="val 16667"/>
            </a:avLst>
          </a:prstGeom>
          <a:solidFill>
            <a:schemeClr val="bg2"/>
          </a:solidFill>
          <a:ln w="762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Small profit from exchange</a:t>
            </a:r>
          </a:p>
        </p:txBody>
      </p:sp>
      <p:pic>
        <p:nvPicPr>
          <p:cNvPr id="5" name="Picture 4" descr="Silver French franc coin on a black background Stock Photo by wirestock">
            <a:extLst>
              <a:ext uri="{FF2B5EF4-FFF2-40B4-BE49-F238E27FC236}">
                <a16:creationId xmlns:a16="http://schemas.microsoft.com/office/drawing/2014/main" id="{949DB119-EA29-9ABD-98D2-64725881B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8474" y="4080395"/>
            <a:ext cx="1008913" cy="9370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ilver French franc coin on a black background Stock Photo by wirestock">
            <a:extLst>
              <a:ext uri="{FF2B5EF4-FFF2-40B4-BE49-F238E27FC236}">
                <a16:creationId xmlns:a16="http://schemas.microsoft.com/office/drawing/2014/main" id="{5A45D0EC-1F54-A1C3-1A06-93AA593F10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3018" y="4080395"/>
            <a:ext cx="1008913" cy="937092"/>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with Corners Rounded 7">
            <a:extLst>
              <a:ext uri="{FF2B5EF4-FFF2-40B4-BE49-F238E27FC236}">
                <a16:creationId xmlns:a16="http://schemas.microsoft.com/office/drawing/2014/main" id="{D3E13A25-C008-6900-7BAD-886C2754EB77}"/>
              </a:ext>
            </a:extLst>
          </p:cNvPr>
          <p:cNvSpPr/>
          <p:nvPr/>
        </p:nvSpPr>
        <p:spPr bwMode="auto">
          <a:xfrm>
            <a:off x="232016" y="3909120"/>
            <a:ext cx="2743954" cy="1328023"/>
          </a:xfrm>
          <a:prstGeom prst="wedgeRoundRectCallout">
            <a:avLst>
              <a:gd name="adj1" fmla="val 66569"/>
              <a:gd name="adj2" fmla="val -64365"/>
              <a:gd name="adj3" fmla="val 16667"/>
            </a:avLst>
          </a:prstGeom>
          <a:solidFill>
            <a:schemeClr val="bg2"/>
          </a:solidFill>
          <a:ln w="762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stablecoin scarcer, hence more expensive</a:t>
            </a:r>
          </a:p>
        </p:txBody>
      </p:sp>
    </p:spTree>
    <p:extLst>
      <p:ext uri="{BB962C8B-B14F-4D97-AF65-F5344CB8AC3E}">
        <p14:creationId xmlns:p14="http://schemas.microsoft.com/office/powerpoint/2010/main" val="1074025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C5D3F-0315-FCCD-8400-505A8EBD8C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1DFE0-1D13-C9AD-23EB-E0D7A31002F6}"/>
              </a:ext>
            </a:extLst>
          </p:cNvPr>
          <p:cNvSpPr>
            <a:spLocks noGrp="1"/>
          </p:cNvSpPr>
          <p:nvPr>
            <p:ph type="title"/>
          </p:nvPr>
        </p:nvSpPr>
        <p:spPr/>
        <p:txBody>
          <a:bodyPr/>
          <a:lstStyle/>
          <a:p>
            <a:r>
              <a:rPr lang="en-US" dirty="0"/>
              <a:t>When UST &gt; $1</a:t>
            </a:r>
          </a:p>
        </p:txBody>
      </p:sp>
      <p:sp>
        <p:nvSpPr>
          <p:cNvPr id="3" name="Slide Number Placeholder 2">
            <a:extLst>
              <a:ext uri="{FF2B5EF4-FFF2-40B4-BE49-F238E27FC236}">
                <a16:creationId xmlns:a16="http://schemas.microsoft.com/office/drawing/2014/main" id="{857D8811-3E7D-31ED-1B97-C283147C7871}"/>
              </a:ext>
            </a:extLst>
          </p:cNvPr>
          <p:cNvSpPr>
            <a:spLocks noGrp="1"/>
          </p:cNvSpPr>
          <p:nvPr>
            <p:ph type="sldNum" sz="quarter" idx="11"/>
          </p:nvPr>
        </p:nvSpPr>
        <p:spPr/>
        <p:txBody>
          <a:bodyPr/>
          <a:lstStyle/>
          <a:p>
            <a:pPr>
              <a:defRPr/>
            </a:pPr>
            <a:fld id="{D65C4E5D-DA99-460E-9E68-E8A28959880C}" type="slidenum">
              <a:rPr lang="x-none" smtClean="0"/>
              <a:pPr>
                <a:defRPr/>
              </a:pPr>
              <a:t>54</a:t>
            </a:fld>
            <a:endParaRPr lang="en-US" dirty="0"/>
          </a:p>
        </p:txBody>
      </p:sp>
      <p:pic>
        <p:nvPicPr>
          <p:cNvPr id="4" name="Picture 28" descr="Image result for blue fedora clipart">
            <a:extLst>
              <a:ext uri="{FF2B5EF4-FFF2-40B4-BE49-F238E27FC236}">
                <a16:creationId xmlns:a16="http://schemas.microsoft.com/office/drawing/2014/main" id="{19D36D0D-0A81-F0C8-87D9-B25773899B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5970" y="2197078"/>
            <a:ext cx="2317750" cy="15837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ilver French franc coin on a black background Stock Photo by wirestock">
            <a:extLst>
              <a:ext uri="{FF2B5EF4-FFF2-40B4-BE49-F238E27FC236}">
                <a16:creationId xmlns:a16="http://schemas.microsoft.com/office/drawing/2014/main" id="{3357414B-5056-CDB2-A57D-EC09259451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7456" y="5173041"/>
            <a:ext cx="1008913" cy="9370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rench 20 Francs Angel (Genius) Gold Coin | Tavex">
            <a:extLst>
              <a:ext uri="{FF2B5EF4-FFF2-40B4-BE49-F238E27FC236}">
                <a16:creationId xmlns:a16="http://schemas.microsoft.com/office/drawing/2014/main" id="{A69849D1-A623-9855-B0C7-1F74DB3F3D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133" y="4128775"/>
            <a:ext cx="888712" cy="8887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rench 20 Francs Angel (Genius) Gold Coin | Tavex">
            <a:extLst>
              <a:ext uri="{FF2B5EF4-FFF2-40B4-BE49-F238E27FC236}">
                <a16:creationId xmlns:a16="http://schemas.microsoft.com/office/drawing/2014/main" id="{9B852589-F631-3A90-A103-4E991102C4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4845" y="4128775"/>
            <a:ext cx="888712" cy="8887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rench 20 Francs Angel (Genius) Gold Coin | Tavex">
            <a:extLst>
              <a:ext uri="{FF2B5EF4-FFF2-40B4-BE49-F238E27FC236}">
                <a16:creationId xmlns:a16="http://schemas.microsoft.com/office/drawing/2014/main" id="{4D6E5EE5-4135-46BB-42E7-7D377F9C2A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6557" y="4128775"/>
            <a:ext cx="888712" cy="8887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ilver French franc coin on a black background Stock Photo by wirestock">
            <a:extLst>
              <a:ext uri="{FF2B5EF4-FFF2-40B4-BE49-F238E27FC236}">
                <a16:creationId xmlns:a16="http://schemas.microsoft.com/office/drawing/2014/main" id="{4822E844-0931-DEE7-B619-0DCDEE654E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173041"/>
            <a:ext cx="1008913" cy="937092"/>
          </a:xfrm>
          <a:prstGeom prst="rect">
            <a:avLst/>
          </a:prstGeom>
          <a:noFill/>
          <a:extLst>
            <a:ext uri="{909E8E84-426E-40DD-AFC4-6F175D3DCCD1}">
              <a14:hiddenFill xmlns:a14="http://schemas.microsoft.com/office/drawing/2010/main">
                <a:solidFill>
                  <a:srgbClr val="FFFFFF"/>
                </a:solidFill>
              </a14:hiddenFill>
            </a:ext>
          </a:extLst>
        </p:spPr>
      </p:pic>
      <p:sp>
        <p:nvSpPr>
          <p:cNvPr id="16" name="Speech Bubble: Rectangle with Corners Rounded 15">
            <a:extLst>
              <a:ext uri="{FF2B5EF4-FFF2-40B4-BE49-F238E27FC236}">
                <a16:creationId xmlns:a16="http://schemas.microsoft.com/office/drawing/2014/main" id="{F51CFC32-73B1-D546-887E-DDE98D71AD10}"/>
              </a:ext>
            </a:extLst>
          </p:cNvPr>
          <p:cNvSpPr/>
          <p:nvPr/>
        </p:nvSpPr>
        <p:spPr bwMode="auto">
          <a:xfrm>
            <a:off x="5453017" y="1628794"/>
            <a:ext cx="3333795" cy="1736646"/>
          </a:xfrm>
          <a:prstGeom prst="wedgeRoundRectCallout">
            <a:avLst>
              <a:gd name="adj1" fmla="val -69591"/>
              <a:gd name="adj2" fmla="val 13412"/>
              <a:gd name="adj3" fmla="val 16667"/>
            </a:avLst>
          </a:prstGeom>
          <a:solidFill>
            <a:schemeClr val="bg2"/>
          </a:solidFill>
          <a:ln w="762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Burn $1 worth of spec coin in exchange for 1 newly-minted stablecoin </a:t>
            </a:r>
          </a:p>
        </p:txBody>
      </p:sp>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D7C0CCA1-590E-188E-781D-918B3342E3D3}"/>
                  </a:ext>
                </a:extLst>
              </p:cNvPr>
              <p:cNvGraphicFramePr>
                <a:graphicFrameLocks noChangeAspect="1"/>
              </p:cNvGraphicFramePr>
              <p:nvPr>
                <p:extLst>
                  <p:ext uri="{D42A27DB-BD31-4B8C-83A1-F6EECF244321}">
                    <p14:modId xmlns:p14="http://schemas.microsoft.com/office/powerpoint/2010/main" val="3673083632"/>
                  </p:ext>
                </p:extLst>
              </p:nvPr>
            </p:nvGraphicFramePr>
            <p:xfrm>
              <a:off x="-2000250" y="128588"/>
              <a:ext cx="2286000" cy="1714500"/>
            </p:xfrm>
            <a:graphic>
              <a:graphicData uri="http://schemas.microsoft.com/office/powerpoint/2016/slidezoom">
                <pslz:sldZm>
                  <pslz:sldZmObj sldId="1933" cId="2533611229">
                    <pslz:zmPr id="{35EDA1EA-6647-4F28-8A65-7C884BC28F20}" returnToParent="0" transitionDur="1000">
                      <p166:blipFill xmlns:p166="http://schemas.microsoft.com/office/powerpoint/2016/6/main">
                        <a:blip r:embed="rId5"/>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11" name="Slide Zoom 10">
                <a:hlinkClick r:id="rId6" action="ppaction://hlinksldjump"/>
                <a:extLst>
                  <a:ext uri="{FF2B5EF4-FFF2-40B4-BE49-F238E27FC236}">
                    <a16:creationId xmlns:a16="http://schemas.microsoft.com/office/drawing/2014/main" id="{D7C0CCA1-590E-188E-781D-918B3342E3D3}"/>
                  </a:ext>
                </a:extLst>
              </p:cNvPr>
              <p:cNvPicPr>
                <a:picLocks noGrp="1" noRot="1" noChangeAspect="1" noMove="1" noResize="1" noEditPoints="1" noAdjustHandles="1" noChangeArrowheads="1" noChangeShapeType="1"/>
              </p:cNvPicPr>
              <p:nvPr/>
            </p:nvPicPr>
            <p:blipFill>
              <a:blip r:embed="rId7"/>
              <a:stretch>
                <a:fillRect/>
              </a:stretch>
            </p:blipFill>
            <p:spPr>
              <a:xfrm>
                <a:off x="-2000250" y="12858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53361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91A04-F20B-33E0-8CD6-81ED1628CC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51B377-A879-7AD3-CDE6-818DF1C931E4}"/>
              </a:ext>
            </a:extLst>
          </p:cNvPr>
          <p:cNvSpPr>
            <a:spLocks noGrp="1"/>
          </p:cNvSpPr>
          <p:nvPr>
            <p:ph type="title"/>
          </p:nvPr>
        </p:nvSpPr>
        <p:spPr/>
        <p:txBody>
          <a:bodyPr/>
          <a:lstStyle/>
          <a:p>
            <a:r>
              <a:rPr lang="en-US" dirty="0"/>
              <a:t>When UST &gt; $1</a:t>
            </a:r>
          </a:p>
        </p:txBody>
      </p:sp>
      <p:sp>
        <p:nvSpPr>
          <p:cNvPr id="3" name="Slide Number Placeholder 2">
            <a:extLst>
              <a:ext uri="{FF2B5EF4-FFF2-40B4-BE49-F238E27FC236}">
                <a16:creationId xmlns:a16="http://schemas.microsoft.com/office/drawing/2014/main" id="{FB577443-1E01-B11C-F2E3-B54A7A2FCC04}"/>
              </a:ext>
            </a:extLst>
          </p:cNvPr>
          <p:cNvSpPr>
            <a:spLocks noGrp="1"/>
          </p:cNvSpPr>
          <p:nvPr>
            <p:ph type="sldNum" sz="quarter" idx="11"/>
          </p:nvPr>
        </p:nvSpPr>
        <p:spPr/>
        <p:txBody>
          <a:bodyPr/>
          <a:lstStyle/>
          <a:p>
            <a:pPr>
              <a:defRPr/>
            </a:pPr>
            <a:fld id="{D65C4E5D-DA99-460E-9E68-E8A28959880C}" type="slidenum">
              <a:rPr lang="x-none" smtClean="0"/>
              <a:pPr>
                <a:defRPr/>
              </a:pPr>
              <a:t>55</a:t>
            </a:fld>
            <a:endParaRPr lang="en-US" dirty="0"/>
          </a:p>
        </p:txBody>
      </p:sp>
      <p:pic>
        <p:nvPicPr>
          <p:cNvPr id="4" name="Picture 28" descr="Image result for blue fedora clipart">
            <a:extLst>
              <a:ext uri="{FF2B5EF4-FFF2-40B4-BE49-F238E27FC236}">
                <a16:creationId xmlns:a16="http://schemas.microsoft.com/office/drawing/2014/main" id="{2A8A2543-33CF-C47C-B52F-F3FF41F1DD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5970" y="2197078"/>
            <a:ext cx="2317750" cy="15837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rench 20 Francs Angel (Genius) Gold Coin | Tavex">
            <a:extLst>
              <a:ext uri="{FF2B5EF4-FFF2-40B4-BE49-F238E27FC236}">
                <a16:creationId xmlns:a16="http://schemas.microsoft.com/office/drawing/2014/main" id="{97E9801E-7A9D-F9B5-71AC-B627EAE998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3133" y="4128775"/>
            <a:ext cx="888712" cy="8887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rench 20 Francs Angel (Genius) Gold Coin | Tavex">
            <a:extLst>
              <a:ext uri="{FF2B5EF4-FFF2-40B4-BE49-F238E27FC236}">
                <a16:creationId xmlns:a16="http://schemas.microsoft.com/office/drawing/2014/main" id="{E1420845-3CBB-AA03-0C29-2DB59A198D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4845" y="4128775"/>
            <a:ext cx="888712" cy="8887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rench 20 Francs Angel (Genius) Gold Coin | Tavex">
            <a:extLst>
              <a:ext uri="{FF2B5EF4-FFF2-40B4-BE49-F238E27FC236}">
                <a16:creationId xmlns:a16="http://schemas.microsoft.com/office/drawing/2014/main" id="{9616566D-49FC-72F6-85C8-59D8A80375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6557" y="4128775"/>
            <a:ext cx="888712" cy="8887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ilver French franc coin on a black background Stock Photo by wirestock">
            <a:extLst>
              <a:ext uri="{FF2B5EF4-FFF2-40B4-BE49-F238E27FC236}">
                <a16:creationId xmlns:a16="http://schemas.microsoft.com/office/drawing/2014/main" id="{DA4AEB0D-71BD-EBF0-EBF5-34095340A1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5173041"/>
            <a:ext cx="1008913" cy="9370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rench 20 Francs Angel (Genius) Gold Coin | Tavex">
            <a:extLst>
              <a:ext uri="{FF2B5EF4-FFF2-40B4-BE49-F238E27FC236}">
                <a16:creationId xmlns:a16="http://schemas.microsoft.com/office/drawing/2014/main" id="{9FD665CA-D97B-CCE0-4EC3-2DF0E1BF75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7489" y="5116994"/>
            <a:ext cx="888712" cy="888712"/>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85354616-B886-0AB3-FA0B-B1D46CAE5085}"/>
              </a:ext>
            </a:extLst>
          </p:cNvPr>
          <p:cNvSpPr/>
          <p:nvPr/>
        </p:nvSpPr>
        <p:spPr bwMode="auto">
          <a:xfrm>
            <a:off x="5453017" y="1628794"/>
            <a:ext cx="3333795" cy="1736646"/>
          </a:xfrm>
          <a:prstGeom prst="wedgeRoundRectCallout">
            <a:avLst>
              <a:gd name="adj1" fmla="val -69591"/>
              <a:gd name="adj2" fmla="val 13412"/>
              <a:gd name="adj3" fmla="val 16667"/>
            </a:avLst>
          </a:prstGeom>
          <a:solidFill>
            <a:schemeClr val="bg2"/>
          </a:solidFill>
          <a:ln w="762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Burn $1 worth of spec coin in exchange for 1 newly-minted stablecoin </a:t>
            </a:r>
          </a:p>
        </p:txBody>
      </p:sp>
    </p:spTree>
    <p:extLst>
      <p:ext uri="{BB962C8B-B14F-4D97-AF65-F5344CB8AC3E}">
        <p14:creationId xmlns:p14="http://schemas.microsoft.com/office/powerpoint/2010/main" val="532323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7C6B9-E2A4-20E8-295E-6DF8883AD3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BB0DC4-614E-D7CB-E13B-9ACBD427F0EC}"/>
              </a:ext>
            </a:extLst>
          </p:cNvPr>
          <p:cNvSpPr>
            <a:spLocks noGrp="1"/>
          </p:cNvSpPr>
          <p:nvPr>
            <p:ph type="title"/>
          </p:nvPr>
        </p:nvSpPr>
        <p:spPr/>
        <p:txBody>
          <a:bodyPr/>
          <a:lstStyle/>
          <a:p>
            <a:r>
              <a:rPr lang="en-US" dirty="0"/>
              <a:t>When UST &gt; $1</a:t>
            </a:r>
          </a:p>
        </p:txBody>
      </p:sp>
      <p:sp>
        <p:nvSpPr>
          <p:cNvPr id="3" name="Slide Number Placeholder 2">
            <a:extLst>
              <a:ext uri="{FF2B5EF4-FFF2-40B4-BE49-F238E27FC236}">
                <a16:creationId xmlns:a16="http://schemas.microsoft.com/office/drawing/2014/main" id="{2F6023FB-641F-A0BC-42AB-2AD93C29926C}"/>
              </a:ext>
            </a:extLst>
          </p:cNvPr>
          <p:cNvSpPr>
            <a:spLocks noGrp="1"/>
          </p:cNvSpPr>
          <p:nvPr>
            <p:ph type="sldNum" sz="quarter" idx="11"/>
          </p:nvPr>
        </p:nvSpPr>
        <p:spPr/>
        <p:txBody>
          <a:bodyPr/>
          <a:lstStyle/>
          <a:p>
            <a:pPr>
              <a:defRPr/>
            </a:pPr>
            <a:fld id="{D65C4E5D-DA99-460E-9E68-E8A28959880C}" type="slidenum">
              <a:rPr lang="x-none" smtClean="0"/>
              <a:pPr>
                <a:defRPr/>
              </a:pPr>
              <a:t>56</a:t>
            </a:fld>
            <a:endParaRPr lang="en-US" dirty="0"/>
          </a:p>
        </p:txBody>
      </p:sp>
      <p:pic>
        <p:nvPicPr>
          <p:cNvPr id="4" name="Picture 28" descr="Image result for blue fedora clipart">
            <a:extLst>
              <a:ext uri="{FF2B5EF4-FFF2-40B4-BE49-F238E27FC236}">
                <a16:creationId xmlns:a16="http://schemas.microsoft.com/office/drawing/2014/main" id="{174CDEC6-769A-5723-1B5A-BC2DC36903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5970" y="2197078"/>
            <a:ext cx="2317750" cy="15837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rench 20 Francs Angel (Genius) Gold Coin | Tavex">
            <a:extLst>
              <a:ext uri="{FF2B5EF4-FFF2-40B4-BE49-F238E27FC236}">
                <a16:creationId xmlns:a16="http://schemas.microsoft.com/office/drawing/2014/main" id="{FE76D7DF-4085-26C2-249C-047F47B92B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3133" y="4128775"/>
            <a:ext cx="888712" cy="8887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rench 20 Francs Angel (Genius) Gold Coin | Tavex">
            <a:extLst>
              <a:ext uri="{FF2B5EF4-FFF2-40B4-BE49-F238E27FC236}">
                <a16:creationId xmlns:a16="http://schemas.microsoft.com/office/drawing/2014/main" id="{8D8A9C34-69F4-A326-DD75-0F0307F792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4845" y="4128775"/>
            <a:ext cx="888712" cy="8887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rench 20 Francs Angel (Genius) Gold Coin | Tavex">
            <a:extLst>
              <a:ext uri="{FF2B5EF4-FFF2-40B4-BE49-F238E27FC236}">
                <a16:creationId xmlns:a16="http://schemas.microsoft.com/office/drawing/2014/main" id="{20152AED-BF37-8AC8-F327-B5C9110F84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6557" y="4128775"/>
            <a:ext cx="888712" cy="8887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ilver French franc coin on a black background Stock Photo by wirestock">
            <a:extLst>
              <a:ext uri="{FF2B5EF4-FFF2-40B4-BE49-F238E27FC236}">
                <a16:creationId xmlns:a16="http://schemas.microsoft.com/office/drawing/2014/main" id="{4241F3B0-8B3D-83C2-7DF7-2DBEF66784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5173041"/>
            <a:ext cx="1008913" cy="9370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rench 20 Francs Angel (Genius) Gold Coin | Tavex">
            <a:extLst>
              <a:ext uri="{FF2B5EF4-FFF2-40B4-BE49-F238E27FC236}">
                <a16:creationId xmlns:a16="http://schemas.microsoft.com/office/drawing/2014/main" id="{D0AF66F5-D4D3-B9F6-C308-537DB91B79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7489" y="5116994"/>
            <a:ext cx="888712" cy="888712"/>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5DD4FBFB-9425-1A66-2CD4-60DA09DD700D}"/>
              </a:ext>
            </a:extLst>
          </p:cNvPr>
          <p:cNvSpPr/>
          <p:nvPr/>
        </p:nvSpPr>
        <p:spPr bwMode="auto">
          <a:xfrm>
            <a:off x="5453018" y="2037417"/>
            <a:ext cx="2743954" cy="919401"/>
          </a:xfrm>
          <a:prstGeom prst="wedgeRoundRectCallout">
            <a:avLst>
              <a:gd name="adj1" fmla="val -69591"/>
              <a:gd name="adj2" fmla="val 13412"/>
              <a:gd name="adj3" fmla="val 16667"/>
            </a:avLst>
          </a:prstGeom>
          <a:solidFill>
            <a:schemeClr val="bg2"/>
          </a:solidFill>
          <a:ln w="762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Small profit from exchange</a:t>
            </a:r>
          </a:p>
        </p:txBody>
      </p:sp>
      <p:sp>
        <p:nvSpPr>
          <p:cNvPr id="11" name="Speech Bubble: Rectangle with Corners Rounded 10">
            <a:extLst>
              <a:ext uri="{FF2B5EF4-FFF2-40B4-BE49-F238E27FC236}">
                <a16:creationId xmlns:a16="http://schemas.microsoft.com/office/drawing/2014/main" id="{0CEAB265-3119-E423-6CD7-DF509F0DCDC0}"/>
              </a:ext>
            </a:extLst>
          </p:cNvPr>
          <p:cNvSpPr/>
          <p:nvPr/>
        </p:nvSpPr>
        <p:spPr bwMode="auto">
          <a:xfrm>
            <a:off x="232016" y="3909120"/>
            <a:ext cx="2743954" cy="1328023"/>
          </a:xfrm>
          <a:prstGeom prst="wedgeRoundRectCallout">
            <a:avLst>
              <a:gd name="adj1" fmla="val 66569"/>
              <a:gd name="adj2" fmla="val -64365"/>
              <a:gd name="adj3" fmla="val 16667"/>
            </a:avLst>
          </a:prstGeom>
          <a:solidFill>
            <a:schemeClr val="bg2"/>
          </a:solidFill>
          <a:ln w="762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dirty="0">
                <a:solidFill>
                  <a:srgbClr val="FFFF00"/>
                </a:solidFill>
                <a:latin typeface="Arial" panose="020B0604020202020204" pitchFamily="34" charset="0"/>
                <a:cs typeface="Arial" panose="020B0604020202020204" pitchFamily="34" charset="0"/>
              </a:rPr>
              <a:t>stablecoin more common, hence cheaper</a:t>
            </a:r>
          </a:p>
        </p:txBody>
      </p:sp>
    </p:spTree>
    <p:extLst>
      <p:ext uri="{BB962C8B-B14F-4D97-AF65-F5344CB8AC3E}">
        <p14:creationId xmlns:p14="http://schemas.microsoft.com/office/powerpoint/2010/main" val="3156674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699D-4554-A9E2-9CF1-AFC4056AB620}"/>
              </a:ext>
            </a:extLst>
          </p:cNvPr>
          <p:cNvSpPr>
            <a:spLocks noGrp="1"/>
          </p:cNvSpPr>
          <p:nvPr>
            <p:ph type="title"/>
          </p:nvPr>
        </p:nvSpPr>
        <p:spPr/>
        <p:txBody>
          <a:bodyPr/>
          <a:lstStyle/>
          <a:p>
            <a:r>
              <a:rPr lang="en-US" dirty="0"/>
              <a:t>Theorems</a:t>
            </a:r>
          </a:p>
        </p:txBody>
      </p:sp>
      <p:sp>
        <p:nvSpPr>
          <p:cNvPr id="3" name="Slide Number Placeholder 2">
            <a:extLst>
              <a:ext uri="{FF2B5EF4-FFF2-40B4-BE49-F238E27FC236}">
                <a16:creationId xmlns:a16="http://schemas.microsoft.com/office/drawing/2014/main" id="{2A1596BD-D532-2BE2-FC50-F640EE873BAD}"/>
              </a:ext>
            </a:extLst>
          </p:cNvPr>
          <p:cNvSpPr>
            <a:spLocks noGrp="1"/>
          </p:cNvSpPr>
          <p:nvPr>
            <p:ph type="sldNum" sz="quarter" idx="11"/>
          </p:nvPr>
        </p:nvSpPr>
        <p:spPr/>
        <p:txBody>
          <a:bodyPr/>
          <a:lstStyle/>
          <a:p>
            <a:pPr>
              <a:defRPr/>
            </a:pPr>
            <a:fld id="{D65C4E5D-DA99-460E-9E68-E8A28959880C}" type="slidenum">
              <a:rPr lang="x-none" smtClean="0"/>
              <a:pPr>
                <a:defRPr/>
              </a:pPr>
              <a:t>57</a:t>
            </a:fld>
            <a:endParaRPr lang="en-US" dirty="0"/>
          </a:p>
        </p:txBody>
      </p:sp>
      <p:sp>
        <p:nvSpPr>
          <p:cNvPr id="4" name="TextBox 3">
            <a:extLst>
              <a:ext uri="{FF2B5EF4-FFF2-40B4-BE49-F238E27FC236}">
                <a16:creationId xmlns:a16="http://schemas.microsoft.com/office/drawing/2014/main" id="{DAF427CD-6AF8-5647-50B8-9F71F68C1CC0}"/>
              </a:ext>
            </a:extLst>
          </p:cNvPr>
          <p:cNvSpPr txBox="1"/>
          <p:nvPr/>
        </p:nvSpPr>
        <p:spPr bwMode="auto">
          <a:xfrm>
            <a:off x="1079986" y="2324208"/>
            <a:ext cx="6563826" cy="954107"/>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As long as the rules hold, stablecoin price should ≈ $1</a:t>
            </a:r>
          </a:p>
        </p:txBody>
      </p:sp>
      <p:sp>
        <p:nvSpPr>
          <p:cNvPr id="5" name="TextBox 4">
            <a:extLst>
              <a:ext uri="{FF2B5EF4-FFF2-40B4-BE49-F238E27FC236}">
                <a16:creationId xmlns:a16="http://schemas.microsoft.com/office/drawing/2014/main" id="{E5C39E25-2990-148A-1A2B-1D2527E38471}"/>
              </a:ext>
            </a:extLst>
          </p:cNvPr>
          <p:cNvSpPr txBox="1"/>
          <p:nvPr/>
        </p:nvSpPr>
        <p:spPr bwMode="auto">
          <a:xfrm>
            <a:off x="1079986" y="3683902"/>
            <a:ext cx="6563826" cy="954107"/>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Strong peg (high stablecoin demand) makes spec coin more valuable</a:t>
            </a:r>
          </a:p>
        </p:txBody>
      </p:sp>
      <p:sp>
        <p:nvSpPr>
          <p:cNvPr id="6" name="TextBox 5">
            <a:extLst>
              <a:ext uri="{FF2B5EF4-FFF2-40B4-BE49-F238E27FC236}">
                <a16:creationId xmlns:a16="http://schemas.microsoft.com/office/drawing/2014/main" id="{EED708BE-39B6-8A1A-EDBD-E0BFFDA26061}"/>
              </a:ext>
            </a:extLst>
          </p:cNvPr>
          <p:cNvSpPr txBox="1"/>
          <p:nvPr/>
        </p:nvSpPr>
        <p:spPr bwMode="auto">
          <a:xfrm>
            <a:off x="1079986" y="5043596"/>
            <a:ext cx="6563826"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Weak peg (low stablecoin demand) makes spec coin less valuable</a:t>
            </a:r>
          </a:p>
        </p:txBody>
      </p:sp>
    </p:spTree>
    <p:extLst>
      <p:ext uri="{BB962C8B-B14F-4D97-AF65-F5344CB8AC3E}">
        <p14:creationId xmlns:p14="http://schemas.microsoft.com/office/powerpoint/2010/main" val="37463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302935E-2A38-0CF4-FAF6-8531F9AE7D47}"/>
              </a:ext>
            </a:extLst>
          </p:cNvPr>
          <p:cNvGrpSpPr/>
          <p:nvPr/>
        </p:nvGrpSpPr>
        <p:grpSpPr>
          <a:xfrm>
            <a:off x="769881" y="1662887"/>
            <a:ext cx="7604238" cy="2547008"/>
            <a:chOff x="1580172" y="2085405"/>
            <a:chExt cx="5900557" cy="1976367"/>
          </a:xfrm>
        </p:grpSpPr>
        <p:pic>
          <p:nvPicPr>
            <p:cNvPr id="5" name="Picture 4" descr="Silver French franc coin on a black background Stock Photo by wirestock">
              <a:extLst>
                <a:ext uri="{FF2B5EF4-FFF2-40B4-BE49-F238E27FC236}">
                  <a16:creationId xmlns:a16="http://schemas.microsoft.com/office/drawing/2014/main" id="{0C975280-406C-64B0-CE64-093CC84E1D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2889" y="2085405"/>
              <a:ext cx="2127840" cy="19763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French 20 Francs Angel (Genius) Gold Coin | Tavex">
              <a:extLst>
                <a:ext uri="{FF2B5EF4-FFF2-40B4-BE49-F238E27FC236}">
                  <a16:creationId xmlns:a16="http://schemas.microsoft.com/office/drawing/2014/main" id="{9C07719E-614E-D705-CAB6-838C22E77C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0172" y="2146109"/>
              <a:ext cx="1854958" cy="185495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0F44FA-5201-46FE-40D8-2878D8A024CB}"/>
              </a:ext>
            </a:extLst>
          </p:cNvPr>
          <p:cNvSpPr>
            <a:spLocks noGrp="1"/>
          </p:cNvSpPr>
          <p:nvPr>
            <p:ph type="title"/>
          </p:nvPr>
        </p:nvSpPr>
        <p:spPr/>
        <p:txBody>
          <a:bodyPr/>
          <a:lstStyle/>
          <a:p>
            <a:r>
              <a:rPr lang="en-US" dirty="0"/>
              <a:t>Terra: UST/Luna</a:t>
            </a:r>
            <a:br>
              <a:rPr lang="en-US" dirty="0"/>
            </a:br>
            <a:r>
              <a:rPr lang="en-US" dirty="0"/>
              <a:t>(2018-2022)</a:t>
            </a:r>
          </a:p>
        </p:txBody>
      </p:sp>
      <p:sp>
        <p:nvSpPr>
          <p:cNvPr id="3" name="Slide Number Placeholder 2">
            <a:extLst>
              <a:ext uri="{FF2B5EF4-FFF2-40B4-BE49-F238E27FC236}">
                <a16:creationId xmlns:a16="http://schemas.microsoft.com/office/drawing/2014/main" id="{F097203F-2398-3AAC-6C20-129B5DB1FC3E}"/>
              </a:ext>
            </a:extLst>
          </p:cNvPr>
          <p:cNvSpPr>
            <a:spLocks noGrp="1"/>
          </p:cNvSpPr>
          <p:nvPr>
            <p:ph type="sldNum" sz="quarter" idx="11"/>
          </p:nvPr>
        </p:nvSpPr>
        <p:spPr/>
        <p:txBody>
          <a:bodyPr/>
          <a:lstStyle/>
          <a:p>
            <a:pPr>
              <a:defRPr/>
            </a:pPr>
            <a:fld id="{D65C4E5D-DA99-460E-9E68-E8A28959880C}" type="slidenum">
              <a:rPr lang="x-none" smtClean="0"/>
              <a:pPr>
                <a:defRPr/>
              </a:pPr>
              <a:t>58</a:t>
            </a:fld>
            <a:endParaRPr lang="en-US" dirty="0"/>
          </a:p>
        </p:txBody>
      </p:sp>
      <p:sp>
        <p:nvSpPr>
          <p:cNvPr id="8" name="TextBox 7">
            <a:extLst>
              <a:ext uri="{FF2B5EF4-FFF2-40B4-BE49-F238E27FC236}">
                <a16:creationId xmlns:a16="http://schemas.microsoft.com/office/drawing/2014/main" id="{4A52F0A6-9214-7D8C-7830-AB44869D779A}"/>
              </a:ext>
            </a:extLst>
          </p:cNvPr>
          <p:cNvSpPr txBox="1"/>
          <p:nvPr/>
        </p:nvSpPr>
        <p:spPr bwMode="auto">
          <a:xfrm>
            <a:off x="685800" y="1662887"/>
            <a:ext cx="902811"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UST</a:t>
            </a:r>
          </a:p>
        </p:txBody>
      </p:sp>
      <p:sp>
        <p:nvSpPr>
          <p:cNvPr id="10" name="TextBox 9">
            <a:extLst>
              <a:ext uri="{FF2B5EF4-FFF2-40B4-BE49-F238E27FC236}">
                <a16:creationId xmlns:a16="http://schemas.microsoft.com/office/drawing/2014/main" id="{073B46BB-E2CC-467B-7B31-6C4C50207818}"/>
              </a:ext>
            </a:extLst>
          </p:cNvPr>
          <p:cNvSpPr txBox="1"/>
          <p:nvPr/>
        </p:nvSpPr>
        <p:spPr bwMode="auto">
          <a:xfrm>
            <a:off x="5659858" y="1789373"/>
            <a:ext cx="98616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Luna</a:t>
            </a:r>
          </a:p>
        </p:txBody>
      </p:sp>
      <p:sp>
        <p:nvSpPr>
          <p:cNvPr id="11" name="TextBox 10">
            <a:extLst>
              <a:ext uri="{FF2B5EF4-FFF2-40B4-BE49-F238E27FC236}">
                <a16:creationId xmlns:a16="http://schemas.microsoft.com/office/drawing/2014/main" id="{6145C087-E3E2-9434-BC8F-58175742CAB0}"/>
              </a:ext>
            </a:extLst>
          </p:cNvPr>
          <p:cNvSpPr txBox="1"/>
          <p:nvPr/>
        </p:nvSpPr>
        <p:spPr bwMode="auto">
          <a:xfrm>
            <a:off x="5120760" y="5584320"/>
            <a:ext cx="286488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Also governance</a:t>
            </a:r>
          </a:p>
        </p:txBody>
      </p:sp>
      <p:sp>
        <p:nvSpPr>
          <p:cNvPr id="12" name="TextBox 11">
            <a:extLst>
              <a:ext uri="{FF2B5EF4-FFF2-40B4-BE49-F238E27FC236}">
                <a16:creationId xmlns:a16="http://schemas.microsoft.com/office/drawing/2014/main" id="{1A032791-E5EA-B480-EA6C-60FC9FC0A875}"/>
              </a:ext>
            </a:extLst>
          </p:cNvPr>
          <p:cNvSpPr txBox="1"/>
          <p:nvPr/>
        </p:nvSpPr>
        <p:spPr bwMode="auto">
          <a:xfrm>
            <a:off x="931688" y="4920240"/>
            <a:ext cx="2504212"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Stable, $1 peg</a:t>
            </a:r>
          </a:p>
        </p:txBody>
      </p:sp>
      <p:sp>
        <p:nvSpPr>
          <p:cNvPr id="13" name="TextBox 12">
            <a:extLst>
              <a:ext uri="{FF2B5EF4-FFF2-40B4-BE49-F238E27FC236}">
                <a16:creationId xmlns:a16="http://schemas.microsoft.com/office/drawing/2014/main" id="{501233FD-1F8A-CD1B-D613-FA2C7DDD4DA1}"/>
              </a:ext>
            </a:extLst>
          </p:cNvPr>
          <p:cNvSpPr txBox="1"/>
          <p:nvPr/>
        </p:nvSpPr>
        <p:spPr bwMode="auto">
          <a:xfrm>
            <a:off x="4986137" y="4882259"/>
            <a:ext cx="3134128"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Keeps UST Stable</a:t>
            </a:r>
          </a:p>
        </p:txBody>
      </p:sp>
      <p:sp>
        <p:nvSpPr>
          <p:cNvPr id="14" name="TextBox 13">
            <a:extLst>
              <a:ext uri="{FF2B5EF4-FFF2-40B4-BE49-F238E27FC236}">
                <a16:creationId xmlns:a16="http://schemas.microsoft.com/office/drawing/2014/main" id="{868D1988-6226-36E3-6326-FECAA861EFC6}"/>
              </a:ext>
            </a:extLst>
          </p:cNvPr>
          <p:cNvSpPr txBox="1"/>
          <p:nvPr/>
        </p:nvSpPr>
        <p:spPr bwMode="auto">
          <a:xfrm>
            <a:off x="5880872" y="4193462"/>
            <a:ext cx="1344663"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Volatile</a:t>
            </a:r>
          </a:p>
        </p:txBody>
      </p:sp>
      <p:sp>
        <p:nvSpPr>
          <p:cNvPr id="15" name="TextBox 14">
            <a:extLst>
              <a:ext uri="{FF2B5EF4-FFF2-40B4-BE49-F238E27FC236}">
                <a16:creationId xmlns:a16="http://schemas.microsoft.com/office/drawing/2014/main" id="{9A9C9020-3D19-89CD-76D4-A3F576FFAB4A}"/>
              </a:ext>
            </a:extLst>
          </p:cNvPr>
          <p:cNvSpPr txBox="1"/>
          <p:nvPr/>
        </p:nvSpPr>
        <p:spPr bwMode="auto">
          <a:xfrm>
            <a:off x="3762277" y="2561571"/>
            <a:ext cx="1468672" cy="30777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chemeClr val="tx1"/>
                </a:solidFill>
                <a:latin typeface="Arial" panose="020B0604020202020204" pitchFamily="34" charset="0"/>
                <a:cs typeface="Arial" panose="020B0604020202020204" pitchFamily="34" charset="0"/>
              </a:rPr>
              <a:t>not actual logos</a:t>
            </a:r>
          </a:p>
        </p:txBody>
      </p:sp>
    </p:spTree>
    <p:extLst>
      <p:ext uri="{BB962C8B-B14F-4D97-AF65-F5344CB8AC3E}">
        <p14:creationId xmlns:p14="http://schemas.microsoft.com/office/powerpoint/2010/main" val="60948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0B368-4BEB-25A9-DF40-A16703998969}"/>
            </a:ext>
          </a:extLst>
        </p:cNvPr>
        <p:cNvGrpSpPr/>
        <p:nvPr/>
      </p:nvGrpSpPr>
      <p:grpSpPr>
        <a:xfrm>
          <a:off x="0" y="0"/>
          <a:ext cx="0" cy="0"/>
          <a:chOff x="0" y="0"/>
          <a:chExt cx="0" cy="0"/>
        </a:xfrm>
      </p:grpSpPr>
      <p:pic>
        <p:nvPicPr>
          <p:cNvPr id="2050" name="Picture 2" descr="Earn 20% APY on stablecoins? That's what Anchor Protocol promises">
            <a:extLst>
              <a:ext uri="{FF2B5EF4-FFF2-40B4-BE49-F238E27FC236}">
                <a16:creationId xmlns:a16="http://schemas.microsoft.com/office/drawing/2014/main" id="{01D320AE-5593-9760-EFBB-5BF8C8EFD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5050"/>
            <a:ext cx="9144000" cy="4786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9D8E436-8DF6-893E-828E-AD638592943C}"/>
              </a:ext>
            </a:extLst>
          </p:cNvPr>
          <p:cNvSpPr>
            <a:spLocks noGrp="1"/>
          </p:cNvSpPr>
          <p:nvPr>
            <p:ph type="title"/>
          </p:nvPr>
        </p:nvSpPr>
        <p:spPr/>
        <p:txBody>
          <a:bodyPr/>
          <a:lstStyle/>
          <a:p>
            <a:r>
              <a:rPr lang="en-US" dirty="0"/>
              <a:t>Anchor Protocol</a:t>
            </a:r>
          </a:p>
        </p:txBody>
      </p:sp>
      <p:sp>
        <p:nvSpPr>
          <p:cNvPr id="3" name="Slide Number Placeholder 2">
            <a:extLst>
              <a:ext uri="{FF2B5EF4-FFF2-40B4-BE49-F238E27FC236}">
                <a16:creationId xmlns:a16="http://schemas.microsoft.com/office/drawing/2014/main" id="{5A84EF19-6AA7-B7F1-6FBB-4121704CE4E0}"/>
              </a:ext>
            </a:extLst>
          </p:cNvPr>
          <p:cNvSpPr>
            <a:spLocks noGrp="1"/>
          </p:cNvSpPr>
          <p:nvPr>
            <p:ph type="sldNum" sz="quarter" idx="11"/>
          </p:nvPr>
        </p:nvSpPr>
        <p:spPr/>
        <p:txBody>
          <a:bodyPr/>
          <a:lstStyle/>
          <a:p>
            <a:pPr>
              <a:defRPr/>
            </a:pPr>
            <a:fld id="{D65C4E5D-DA99-460E-9E68-E8A28959880C}" type="slidenum">
              <a:rPr lang="x-none" smtClean="0"/>
              <a:pPr>
                <a:defRPr/>
              </a:pPr>
              <a:t>59</a:t>
            </a:fld>
            <a:endParaRPr lang="en-US" dirty="0"/>
          </a:p>
        </p:txBody>
      </p:sp>
      <p:sp>
        <p:nvSpPr>
          <p:cNvPr id="4" name="TextBox 3">
            <a:extLst>
              <a:ext uri="{FF2B5EF4-FFF2-40B4-BE49-F238E27FC236}">
                <a16:creationId xmlns:a16="http://schemas.microsoft.com/office/drawing/2014/main" id="{188F9E69-FB89-DBAE-B2D9-E8397DBDE5F3}"/>
              </a:ext>
            </a:extLst>
          </p:cNvPr>
          <p:cNvSpPr txBox="1"/>
          <p:nvPr/>
        </p:nvSpPr>
        <p:spPr bwMode="auto">
          <a:xfrm>
            <a:off x="1243597" y="2336085"/>
            <a:ext cx="666721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Decentralized borrowing, saving, lending</a:t>
            </a:r>
            <a:endParaRPr lang="en-US" sz="2800" i="1" dirty="0">
              <a:solidFill>
                <a:srgbClr val="FFFF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9DB9233-2035-C2F2-CA3E-E0F2A3232E71}"/>
              </a:ext>
            </a:extLst>
          </p:cNvPr>
          <p:cNvSpPr txBox="1"/>
          <p:nvPr/>
        </p:nvSpPr>
        <p:spPr bwMode="auto">
          <a:xfrm>
            <a:off x="1303709" y="4514805"/>
            <a:ext cx="422583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Created huge demand …</a:t>
            </a:r>
          </a:p>
        </p:txBody>
      </p:sp>
      <p:sp>
        <p:nvSpPr>
          <p:cNvPr id="6" name="TextBox 3">
            <a:extLst>
              <a:ext uri="{FF2B5EF4-FFF2-40B4-BE49-F238E27FC236}">
                <a16:creationId xmlns:a16="http://schemas.microsoft.com/office/drawing/2014/main" id="{AA9D3A9B-531B-30CD-1100-1DE6152D197A}"/>
              </a:ext>
            </a:extLst>
          </p:cNvPr>
          <p:cNvSpPr txBox="1"/>
          <p:nvPr/>
        </p:nvSpPr>
        <p:spPr bwMode="auto">
          <a:xfrm>
            <a:off x="1303709" y="3425445"/>
            <a:ext cx="6554371"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Offered ~20% interest on UDT deposits!</a:t>
            </a:r>
          </a:p>
        </p:txBody>
      </p:sp>
      <p:sp>
        <p:nvSpPr>
          <p:cNvPr id="7" name="TextBox 6">
            <a:extLst>
              <a:ext uri="{FF2B5EF4-FFF2-40B4-BE49-F238E27FC236}">
                <a16:creationId xmlns:a16="http://schemas.microsoft.com/office/drawing/2014/main" id="{8F7ACEB8-A77C-28E2-100F-CD165C02FBC3}"/>
              </a:ext>
            </a:extLst>
          </p:cNvPr>
          <p:cNvSpPr txBox="1"/>
          <p:nvPr/>
        </p:nvSpPr>
        <p:spPr bwMode="auto">
          <a:xfrm>
            <a:off x="1303709" y="5604164"/>
            <a:ext cx="372570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Spoiler: unsustainable</a:t>
            </a:r>
          </a:p>
        </p:txBody>
      </p:sp>
    </p:spTree>
    <p:extLst>
      <p:ext uri="{BB962C8B-B14F-4D97-AF65-F5344CB8AC3E}">
        <p14:creationId xmlns:p14="http://schemas.microsoft.com/office/powerpoint/2010/main" val="273616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Gold dollar - Wikipedia">
            <a:extLst>
              <a:ext uri="{FF2B5EF4-FFF2-40B4-BE49-F238E27FC236}">
                <a16:creationId xmlns:a16="http://schemas.microsoft.com/office/drawing/2014/main" id="{3411BD4C-A4D4-EBDB-7657-FE83F871D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952" y="2066989"/>
            <a:ext cx="6483461" cy="32622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51830DA-30B0-81B8-91B7-FAB21337F150}"/>
              </a:ext>
            </a:extLst>
          </p:cNvPr>
          <p:cNvSpPr>
            <a:spLocks noGrp="1"/>
          </p:cNvSpPr>
          <p:nvPr>
            <p:ph type="title"/>
          </p:nvPr>
        </p:nvSpPr>
        <p:spPr/>
        <p:txBody>
          <a:bodyPr/>
          <a:lstStyle/>
          <a:p>
            <a:r>
              <a:rPr lang="en-US" dirty="0">
                <a:solidFill>
                  <a:srgbClr val="FFFF00"/>
                </a:solidFill>
              </a:rPr>
              <a:t>Stablecoins</a:t>
            </a:r>
          </a:p>
        </p:txBody>
      </p:sp>
      <p:sp>
        <p:nvSpPr>
          <p:cNvPr id="3" name="Slide Number Placeholder 2">
            <a:extLst>
              <a:ext uri="{FF2B5EF4-FFF2-40B4-BE49-F238E27FC236}">
                <a16:creationId xmlns:a16="http://schemas.microsoft.com/office/drawing/2014/main" id="{D847469A-B7D6-0E01-E8A0-1C3169B12199}"/>
              </a:ext>
            </a:extLst>
          </p:cNvPr>
          <p:cNvSpPr>
            <a:spLocks noGrp="1"/>
          </p:cNvSpPr>
          <p:nvPr>
            <p:ph type="sldNum" sz="quarter" idx="11"/>
          </p:nvPr>
        </p:nvSpPr>
        <p:spPr/>
        <p:txBody>
          <a:bodyPr/>
          <a:lstStyle/>
          <a:p>
            <a:pPr>
              <a:defRPr/>
            </a:pPr>
            <a:fld id="{D65C4E5D-DA99-460E-9E68-E8A28959880C}" type="slidenum">
              <a:rPr lang="x-none" smtClean="0"/>
              <a:pPr>
                <a:defRPr/>
              </a:pPr>
              <a:t>6</a:t>
            </a:fld>
            <a:endParaRPr lang="en-US" dirty="0"/>
          </a:p>
        </p:txBody>
      </p:sp>
      <p:sp>
        <p:nvSpPr>
          <p:cNvPr id="5" name="TextBox 4">
            <a:extLst>
              <a:ext uri="{FF2B5EF4-FFF2-40B4-BE49-F238E27FC236}">
                <a16:creationId xmlns:a16="http://schemas.microsoft.com/office/drawing/2014/main" id="{498C1D6B-F13F-C6E2-B46C-8DFC1B9E025E}"/>
              </a:ext>
            </a:extLst>
          </p:cNvPr>
          <p:cNvSpPr txBox="1"/>
          <p:nvPr/>
        </p:nvSpPr>
        <p:spPr bwMode="auto">
          <a:xfrm>
            <a:off x="1693511" y="3586330"/>
            <a:ext cx="5534849"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Like fiat? Crypto basket? T-Bills?</a:t>
            </a:r>
          </a:p>
        </p:txBody>
      </p:sp>
      <p:sp>
        <p:nvSpPr>
          <p:cNvPr id="6" name="TextBox 3">
            <a:extLst>
              <a:ext uri="{FF2B5EF4-FFF2-40B4-BE49-F238E27FC236}">
                <a16:creationId xmlns:a16="http://schemas.microsoft.com/office/drawing/2014/main" id="{39B9528E-1EAA-948A-7B32-C6B3B077CA3E}"/>
              </a:ext>
            </a:extLst>
          </p:cNvPr>
          <p:cNvSpPr txBox="1"/>
          <p:nvPr/>
        </p:nvSpPr>
        <p:spPr bwMode="auto">
          <a:xfrm>
            <a:off x="1693511" y="2674100"/>
            <a:ext cx="5003294"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i="1" dirty="0">
                <a:solidFill>
                  <a:schemeClr val="tx1"/>
                </a:solidFill>
                <a:latin typeface="Arial" panose="020B0604020202020204" pitchFamily="34" charset="0"/>
                <a:cs typeface="Arial" panose="020B0604020202020204" pitchFamily="34" charset="0"/>
              </a:rPr>
              <a:t>backed</a:t>
            </a:r>
            <a:r>
              <a:rPr lang="en-US" sz="2800" dirty="0">
                <a:solidFill>
                  <a:srgbClr val="FFFF00"/>
                </a:solidFill>
                <a:latin typeface="Arial" panose="020B0604020202020204" pitchFamily="34" charset="0"/>
                <a:cs typeface="Arial" panose="020B0604020202020204" pitchFamily="34" charset="0"/>
              </a:rPr>
              <a:t> by fixed-value assets?</a:t>
            </a:r>
          </a:p>
        </p:txBody>
      </p:sp>
      <p:sp>
        <p:nvSpPr>
          <p:cNvPr id="7" name="TextBox 6">
            <a:extLst>
              <a:ext uri="{FF2B5EF4-FFF2-40B4-BE49-F238E27FC236}">
                <a16:creationId xmlns:a16="http://schemas.microsoft.com/office/drawing/2014/main" id="{C57CD0D8-7700-446E-6799-07953631F8A7}"/>
              </a:ext>
            </a:extLst>
          </p:cNvPr>
          <p:cNvSpPr txBox="1"/>
          <p:nvPr/>
        </p:nvSpPr>
        <p:spPr bwMode="auto">
          <a:xfrm>
            <a:off x="1693511" y="4498560"/>
            <a:ext cx="6136616"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asset price stable </a:t>
            </a:r>
            <a:r>
              <a:rPr lang="en-US" sz="2800" dirty="0">
                <a:solidFill>
                  <a:srgbClr val="FFFF00"/>
                </a:solidFill>
                <a:latin typeface="Arial" panose="020B0604020202020204" pitchFamily="34" charset="0"/>
                <a:cs typeface="Arial" panose="020B0604020202020204" pitchFamily="34" charset="0"/>
                <a:sym typeface="Symbol" panose="05050102010706020507" pitchFamily="18" charset="2"/>
              </a:rPr>
              <a:t> coin price stable</a:t>
            </a:r>
            <a:endParaRPr lang="en-US" sz="2800" dirty="0">
              <a:solidFill>
                <a:srgbClr val="FFFF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846C1CD-AF26-CE76-2D5A-03BBF6AC644C}"/>
              </a:ext>
            </a:extLst>
          </p:cNvPr>
          <p:cNvSpPr txBox="1"/>
          <p:nvPr/>
        </p:nvSpPr>
        <p:spPr bwMode="auto">
          <a:xfrm>
            <a:off x="1693511" y="5410791"/>
            <a:ext cx="6543779" cy="523220"/>
          </a:xfrm>
          <a:prstGeom prst="rect">
            <a:avLst/>
          </a:prstGeom>
          <a:solidFill>
            <a:schemeClr val="bg1"/>
          </a:solidFill>
          <a:ln w="76200">
            <a:solidFill>
              <a:schemeClr val="accent1"/>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Ease &amp; convenience of on-chain trading</a:t>
            </a:r>
          </a:p>
        </p:txBody>
      </p:sp>
      <p:sp>
        <p:nvSpPr>
          <p:cNvPr id="4" name="TextBox 3">
            <a:extLst>
              <a:ext uri="{FF2B5EF4-FFF2-40B4-BE49-F238E27FC236}">
                <a16:creationId xmlns:a16="http://schemas.microsoft.com/office/drawing/2014/main" id="{BF4FC1C5-6297-7618-8DE8-5291CDE2E9FA}"/>
              </a:ext>
            </a:extLst>
          </p:cNvPr>
          <p:cNvSpPr txBox="1"/>
          <p:nvPr/>
        </p:nvSpPr>
        <p:spPr bwMode="auto">
          <a:xfrm>
            <a:off x="1043430" y="1761870"/>
            <a:ext cx="4620176"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What if there were a coin …</a:t>
            </a:r>
          </a:p>
        </p:txBody>
      </p:sp>
    </p:spTree>
    <p:extLst>
      <p:ext uri="{BB962C8B-B14F-4D97-AF65-F5344CB8AC3E}">
        <p14:creationId xmlns:p14="http://schemas.microsoft.com/office/powerpoint/2010/main" val="230874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6D773-610A-00B2-4D77-82884CEB7618}"/>
              </a:ext>
            </a:extLst>
          </p:cNvPr>
          <p:cNvSpPr>
            <a:spLocks noGrp="1"/>
          </p:cNvSpPr>
          <p:nvPr>
            <p:ph type="title"/>
          </p:nvPr>
        </p:nvSpPr>
        <p:spPr/>
        <p:txBody>
          <a:bodyPr/>
          <a:lstStyle/>
          <a:p>
            <a:r>
              <a:rPr lang="en-US" dirty="0"/>
              <a:t>Early Success</a:t>
            </a:r>
          </a:p>
        </p:txBody>
      </p:sp>
      <p:sp>
        <p:nvSpPr>
          <p:cNvPr id="3" name="Slide Number Placeholder 2">
            <a:extLst>
              <a:ext uri="{FF2B5EF4-FFF2-40B4-BE49-F238E27FC236}">
                <a16:creationId xmlns:a16="http://schemas.microsoft.com/office/drawing/2014/main" id="{2B321670-6FD9-6C5E-37B2-368DB399E124}"/>
              </a:ext>
            </a:extLst>
          </p:cNvPr>
          <p:cNvSpPr>
            <a:spLocks noGrp="1"/>
          </p:cNvSpPr>
          <p:nvPr>
            <p:ph type="sldNum" sz="quarter" idx="11"/>
          </p:nvPr>
        </p:nvSpPr>
        <p:spPr/>
        <p:txBody>
          <a:bodyPr/>
          <a:lstStyle/>
          <a:p>
            <a:pPr>
              <a:defRPr/>
            </a:pPr>
            <a:fld id="{D65C4E5D-DA99-460E-9E68-E8A28959880C}" type="slidenum">
              <a:rPr lang="x-none" smtClean="0"/>
              <a:pPr>
                <a:defRPr/>
              </a:pPr>
              <a:t>60</a:t>
            </a:fld>
            <a:endParaRPr lang="en-US" dirty="0"/>
          </a:p>
        </p:txBody>
      </p:sp>
      <p:pic>
        <p:nvPicPr>
          <p:cNvPr id="6146" name="Picture 2" descr="novogratz-terra-luna-tattoo – Attack of the 50 Foot Blockchain">
            <a:extLst>
              <a:ext uri="{FF2B5EF4-FFF2-40B4-BE49-F238E27FC236}">
                <a16:creationId xmlns:a16="http://schemas.microsoft.com/office/drawing/2014/main" id="{61770504-6D06-1E89-8293-5ECF77003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323" y="2114550"/>
            <a:ext cx="7541483" cy="4133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20B286-C596-B97E-EDAB-00CE4D86C1BC}"/>
              </a:ext>
            </a:extLst>
          </p:cNvPr>
          <p:cNvSpPr txBox="1"/>
          <p:nvPr/>
        </p:nvSpPr>
        <p:spPr bwMode="auto">
          <a:xfrm>
            <a:off x="1356782" y="2382781"/>
            <a:ext cx="6258445"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One of the most successful coins ever</a:t>
            </a:r>
            <a:endParaRPr lang="en-US" sz="2800" i="1" dirty="0">
              <a:solidFill>
                <a:srgbClr val="FFFF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CCDA9E6-C2B2-CE0C-48CE-A50C33B4C8D0}"/>
              </a:ext>
            </a:extLst>
          </p:cNvPr>
          <p:cNvSpPr txBox="1"/>
          <p:nvPr/>
        </p:nvSpPr>
        <p:spPr bwMode="auto">
          <a:xfrm>
            <a:off x="1356782" y="4064947"/>
            <a:ext cx="6227410"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Luna: price peaked at </a:t>
            </a:r>
            <a:r>
              <a:rPr lang="en-US" sz="2800" dirty="0">
                <a:solidFill>
                  <a:schemeClr val="tx1"/>
                </a:solidFill>
                <a:latin typeface="Arial" panose="020B0604020202020204" pitchFamily="34" charset="0"/>
                <a:cs typeface="Arial" panose="020B0604020202020204" pitchFamily="34" charset="0"/>
              </a:rPr>
              <a:t>$199 </a:t>
            </a:r>
            <a:r>
              <a:rPr lang="en-US" sz="2800" dirty="0">
                <a:solidFill>
                  <a:srgbClr val="FFFF00"/>
                </a:solidFill>
                <a:latin typeface="Arial" panose="020B0604020202020204" pitchFamily="34" charset="0"/>
                <a:cs typeface="Arial" panose="020B0604020202020204" pitchFamily="34" charset="0"/>
              </a:rPr>
              <a:t>April 2022</a:t>
            </a:r>
          </a:p>
        </p:txBody>
      </p:sp>
      <p:sp>
        <p:nvSpPr>
          <p:cNvPr id="6" name="TextBox 3">
            <a:extLst>
              <a:ext uri="{FF2B5EF4-FFF2-40B4-BE49-F238E27FC236}">
                <a16:creationId xmlns:a16="http://schemas.microsoft.com/office/drawing/2014/main" id="{828F0A65-BC9B-EEB6-F95C-2DC520904DED}"/>
              </a:ext>
            </a:extLst>
          </p:cNvPr>
          <p:cNvSpPr txBox="1"/>
          <p:nvPr/>
        </p:nvSpPr>
        <p:spPr bwMode="auto">
          <a:xfrm>
            <a:off x="1356782" y="3223864"/>
            <a:ext cx="5885202"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Top 3: market cap of </a:t>
            </a:r>
            <a:r>
              <a:rPr lang="en-US" sz="2800" dirty="0">
                <a:solidFill>
                  <a:schemeClr val="tx1"/>
                </a:solidFill>
                <a:latin typeface="Arial" panose="020B0604020202020204" pitchFamily="34" charset="0"/>
                <a:cs typeface="Arial" panose="020B0604020202020204" pitchFamily="34" charset="0"/>
              </a:rPr>
              <a:t>$50-$60 </a:t>
            </a:r>
            <a:r>
              <a:rPr lang="en-US" sz="2800" i="1" dirty="0">
                <a:solidFill>
                  <a:schemeClr val="tx1"/>
                </a:solidFill>
                <a:latin typeface="Arial" panose="020B0604020202020204" pitchFamily="34" charset="0"/>
                <a:cs typeface="Arial" panose="020B0604020202020204" pitchFamily="34" charset="0"/>
              </a:rPr>
              <a:t>billion</a:t>
            </a:r>
          </a:p>
        </p:txBody>
      </p:sp>
      <p:sp>
        <p:nvSpPr>
          <p:cNvPr id="7" name="TextBox 6">
            <a:extLst>
              <a:ext uri="{FF2B5EF4-FFF2-40B4-BE49-F238E27FC236}">
                <a16:creationId xmlns:a16="http://schemas.microsoft.com/office/drawing/2014/main" id="{FD93470E-C02B-66D6-33D6-1091A5B25D7D}"/>
              </a:ext>
            </a:extLst>
          </p:cNvPr>
          <p:cNvSpPr txBox="1"/>
          <p:nvPr/>
        </p:nvSpPr>
        <p:spPr bwMode="auto">
          <a:xfrm>
            <a:off x="1356782" y="4906030"/>
            <a:ext cx="607563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Anchor protocol peaked at </a:t>
            </a:r>
            <a:r>
              <a:rPr lang="en-US" sz="2800" dirty="0">
                <a:solidFill>
                  <a:schemeClr val="tx1"/>
                </a:solidFill>
                <a:latin typeface="Arial" panose="020B0604020202020204" pitchFamily="34" charset="0"/>
                <a:cs typeface="Arial" panose="020B0604020202020204" pitchFamily="34" charset="0"/>
              </a:rPr>
              <a:t>$14B </a:t>
            </a:r>
            <a:r>
              <a:rPr lang="en-US" sz="2800" dirty="0">
                <a:solidFill>
                  <a:srgbClr val="FFFF00"/>
                </a:solidFill>
                <a:latin typeface="Arial" panose="020B0604020202020204" pitchFamily="34" charset="0"/>
                <a:cs typeface="Arial" panose="020B0604020202020204" pitchFamily="34" charset="0"/>
              </a:rPr>
              <a:t>TVL</a:t>
            </a:r>
          </a:p>
        </p:txBody>
      </p:sp>
      <p:sp>
        <p:nvSpPr>
          <p:cNvPr id="9" name="TextBox 8">
            <a:extLst>
              <a:ext uri="{FF2B5EF4-FFF2-40B4-BE49-F238E27FC236}">
                <a16:creationId xmlns:a16="http://schemas.microsoft.com/office/drawing/2014/main" id="{412E7C78-CD49-C826-198E-57318C99F652}"/>
              </a:ext>
            </a:extLst>
          </p:cNvPr>
          <p:cNvSpPr txBox="1"/>
          <p:nvPr/>
        </p:nvSpPr>
        <p:spPr bwMode="auto">
          <a:xfrm>
            <a:off x="4510727" y="5886450"/>
            <a:ext cx="3752950" cy="26161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chemeClr val="tx1"/>
                </a:solidFill>
                <a:latin typeface="Arial" panose="020B0604020202020204" pitchFamily="34" charset="0"/>
                <a:cs typeface="Arial" panose="020B0604020202020204" pitchFamily="34" charset="0"/>
              </a:rPr>
              <a:t>Galaxy Digital CEO and crypto billionaire Mike Novogratz</a:t>
            </a: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18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8F85CD2-1FAB-44C6-6D1A-CB412B753D80}"/>
              </a:ext>
            </a:extLst>
          </p:cNvPr>
          <p:cNvPicPr>
            <a:picLocks noChangeAspect="1"/>
          </p:cNvPicPr>
          <p:nvPr/>
        </p:nvPicPr>
        <p:blipFill>
          <a:blip r:embed="rId2"/>
          <a:stretch>
            <a:fillRect/>
          </a:stretch>
        </p:blipFill>
        <p:spPr>
          <a:xfrm>
            <a:off x="48898" y="1566265"/>
            <a:ext cx="9144000" cy="4682135"/>
          </a:xfrm>
          <a:prstGeom prst="rect">
            <a:avLst/>
          </a:prstGeom>
        </p:spPr>
      </p:pic>
      <p:sp>
        <p:nvSpPr>
          <p:cNvPr id="2" name="Title 1">
            <a:extLst>
              <a:ext uri="{FF2B5EF4-FFF2-40B4-BE49-F238E27FC236}">
                <a16:creationId xmlns:a16="http://schemas.microsoft.com/office/drawing/2014/main" id="{50FAB652-7B5A-B7D3-3BE9-D9EFC0EC771A}"/>
              </a:ext>
            </a:extLst>
          </p:cNvPr>
          <p:cNvSpPr>
            <a:spLocks noGrp="1"/>
          </p:cNvSpPr>
          <p:nvPr>
            <p:ph type="title"/>
          </p:nvPr>
        </p:nvSpPr>
        <p:spPr/>
        <p:txBody>
          <a:bodyPr/>
          <a:lstStyle/>
          <a:p>
            <a:r>
              <a:rPr lang="en-US" dirty="0"/>
              <a:t>7 May 2022</a:t>
            </a:r>
          </a:p>
        </p:txBody>
      </p:sp>
      <p:sp>
        <p:nvSpPr>
          <p:cNvPr id="3" name="Slide Number Placeholder 2">
            <a:extLst>
              <a:ext uri="{FF2B5EF4-FFF2-40B4-BE49-F238E27FC236}">
                <a16:creationId xmlns:a16="http://schemas.microsoft.com/office/drawing/2014/main" id="{92C5B7C4-B374-D2EA-8396-7A54F23664B1}"/>
              </a:ext>
            </a:extLst>
          </p:cNvPr>
          <p:cNvSpPr>
            <a:spLocks noGrp="1"/>
          </p:cNvSpPr>
          <p:nvPr>
            <p:ph type="sldNum" sz="quarter" idx="11"/>
          </p:nvPr>
        </p:nvSpPr>
        <p:spPr/>
        <p:txBody>
          <a:bodyPr/>
          <a:lstStyle/>
          <a:p>
            <a:pPr>
              <a:defRPr/>
            </a:pPr>
            <a:fld id="{D65C4E5D-DA99-460E-9E68-E8A28959880C}" type="slidenum">
              <a:rPr lang="x-none" smtClean="0"/>
              <a:pPr>
                <a:defRPr/>
              </a:pPr>
              <a:t>61</a:t>
            </a:fld>
            <a:endParaRPr lang="en-US" dirty="0"/>
          </a:p>
        </p:txBody>
      </p:sp>
      <p:sp>
        <p:nvSpPr>
          <p:cNvPr id="9" name="TextBox 8">
            <a:extLst>
              <a:ext uri="{FF2B5EF4-FFF2-40B4-BE49-F238E27FC236}">
                <a16:creationId xmlns:a16="http://schemas.microsoft.com/office/drawing/2014/main" id="{25CD4F5A-DF3E-1ACE-8DB4-56BAE222EF26}"/>
              </a:ext>
            </a:extLst>
          </p:cNvPr>
          <p:cNvSpPr txBox="1"/>
          <p:nvPr/>
        </p:nvSpPr>
        <p:spPr bwMode="auto">
          <a:xfrm>
            <a:off x="821902" y="1613259"/>
            <a:ext cx="7500195"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Whales suddenly exit anchor, sell $10Ms UST</a:t>
            </a:r>
            <a:endParaRPr lang="en-US" sz="2800" i="1" dirty="0">
              <a:solidFill>
                <a:srgbClr val="FFFF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2730D8D-A446-2930-1618-391945601AC4}"/>
              </a:ext>
            </a:extLst>
          </p:cNvPr>
          <p:cNvSpPr txBox="1"/>
          <p:nvPr/>
        </p:nvSpPr>
        <p:spPr bwMode="auto">
          <a:xfrm>
            <a:off x="792179" y="3323894"/>
            <a:ext cx="7148919"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Bank run! Everyone burns UST to buy Luna</a:t>
            </a:r>
          </a:p>
        </p:txBody>
      </p:sp>
      <p:sp>
        <p:nvSpPr>
          <p:cNvPr id="11" name="TextBox 3">
            <a:extLst>
              <a:ext uri="{FF2B5EF4-FFF2-40B4-BE49-F238E27FC236}">
                <a16:creationId xmlns:a16="http://schemas.microsoft.com/office/drawing/2014/main" id="{881D54AE-17E3-40FC-62F5-58640784CFBA}"/>
              </a:ext>
            </a:extLst>
          </p:cNvPr>
          <p:cNvSpPr txBox="1"/>
          <p:nvPr/>
        </p:nvSpPr>
        <p:spPr bwMode="auto">
          <a:xfrm>
            <a:off x="792180" y="2482811"/>
            <a:ext cx="3223959"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Peg drops to $0.98</a:t>
            </a:r>
          </a:p>
        </p:txBody>
      </p:sp>
      <p:sp>
        <p:nvSpPr>
          <p:cNvPr id="12" name="TextBox 11">
            <a:extLst>
              <a:ext uri="{FF2B5EF4-FFF2-40B4-BE49-F238E27FC236}">
                <a16:creationId xmlns:a16="http://schemas.microsoft.com/office/drawing/2014/main" id="{B8EB0D5B-156F-F2D3-8A46-C1393C2EBE4C}"/>
              </a:ext>
            </a:extLst>
          </p:cNvPr>
          <p:cNvSpPr txBox="1"/>
          <p:nvPr/>
        </p:nvSpPr>
        <p:spPr bwMode="auto">
          <a:xfrm>
            <a:off x="792180" y="4164977"/>
            <a:ext cx="778610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Hyperinflation: Luna goes from $60 to $0.00008</a:t>
            </a:r>
          </a:p>
        </p:txBody>
      </p:sp>
      <p:sp>
        <p:nvSpPr>
          <p:cNvPr id="13" name="TextBox 12">
            <a:extLst>
              <a:ext uri="{FF2B5EF4-FFF2-40B4-BE49-F238E27FC236}">
                <a16:creationId xmlns:a16="http://schemas.microsoft.com/office/drawing/2014/main" id="{F42B1AC6-76FD-1712-6189-ECE411F0FADA}"/>
              </a:ext>
            </a:extLst>
          </p:cNvPr>
          <p:cNvSpPr txBox="1"/>
          <p:nvPr/>
        </p:nvSpPr>
        <p:spPr bwMode="auto">
          <a:xfrm>
            <a:off x="792180" y="5006060"/>
            <a:ext cx="3865162"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$60B value evaporates</a:t>
            </a:r>
          </a:p>
        </p:txBody>
      </p:sp>
      <p:sp>
        <p:nvSpPr>
          <p:cNvPr id="14" name="TextBox 13">
            <a:extLst>
              <a:ext uri="{FF2B5EF4-FFF2-40B4-BE49-F238E27FC236}">
                <a16:creationId xmlns:a16="http://schemas.microsoft.com/office/drawing/2014/main" id="{2866EDA9-A78C-E770-7FA9-FA0572055415}"/>
              </a:ext>
            </a:extLst>
          </p:cNvPr>
          <p:cNvSpPr txBox="1"/>
          <p:nvPr/>
        </p:nvSpPr>
        <p:spPr bwMode="auto">
          <a:xfrm>
            <a:off x="785369" y="5791196"/>
            <a:ext cx="7162538" cy="523220"/>
          </a:xfrm>
          <a:prstGeom prst="rect">
            <a:avLst/>
          </a:prstGeom>
          <a:solidFill>
            <a:schemeClr val="bg1"/>
          </a:solidFill>
          <a:ln w="76200">
            <a:solidFill>
              <a:srgbClr val="7030A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Founder eventually convicted of fraud in US</a:t>
            </a:r>
          </a:p>
        </p:txBody>
      </p:sp>
    </p:spTree>
    <p:extLst>
      <p:ext uri="{BB962C8B-B14F-4D97-AF65-F5344CB8AC3E}">
        <p14:creationId xmlns:p14="http://schemas.microsoft.com/office/powerpoint/2010/main" val="70080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A8EB-54E6-A1B1-ED12-B18139D916A3}"/>
              </a:ext>
            </a:extLst>
          </p:cNvPr>
          <p:cNvSpPr>
            <a:spLocks noGrp="1"/>
          </p:cNvSpPr>
          <p:nvPr>
            <p:ph type="title"/>
          </p:nvPr>
        </p:nvSpPr>
        <p:spPr/>
        <p:txBody>
          <a:bodyPr/>
          <a:lstStyle/>
          <a:p>
            <a:r>
              <a:rPr lang="en-US" dirty="0"/>
              <a:t>Not Just Terra</a:t>
            </a:r>
          </a:p>
        </p:txBody>
      </p:sp>
      <p:sp>
        <p:nvSpPr>
          <p:cNvPr id="3" name="Slide Number Placeholder 2">
            <a:extLst>
              <a:ext uri="{FF2B5EF4-FFF2-40B4-BE49-F238E27FC236}">
                <a16:creationId xmlns:a16="http://schemas.microsoft.com/office/drawing/2014/main" id="{BE75F2B7-C326-322E-43D0-A00925697BF5}"/>
              </a:ext>
            </a:extLst>
          </p:cNvPr>
          <p:cNvSpPr>
            <a:spLocks noGrp="1"/>
          </p:cNvSpPr>
          <p:nvPr>
            <p:ph type="sldNum" sz="quarter" idx="11"/>
          </p:nvPr>
        </p:nvSpPr>
        <p:spPr/>
        <p:txBody>
          <a:bodyPr/>
          <a:lstStyle/>
          <a:p>
            <a:pPr>
              <a:defRPr/>
            </a:pPr>
            <a:fld id="{D65C4E5D-DA99-460E-9E68-E8A28959880C}" type="slidenum">
              <a:rPr lang="x-none" smtClean="0"/>
              <a:pPr>
                <a:defRPr/>
              </a:pPr>
              <a:t>62</a:t>
            </a:fld>
            <a:endParaRPr lang="en-US" dirty="0"/>
          </a:p>
        </p:txBody>
      </p:sp>
      <p:pic>
        <p:nvPicPr>
          <p:cNvPr id="5" name="Picture 4">
            <a:extLst>
              <a:ext uri="{FF2B5EF4-FFF2-40B4-BE49-F238E27FC236}">
                <a16:creationId xmlns:a16="http://schemas.microsoft.com/office/drawing/2014/main" id="{CA30E85F-3961-27C9-1D4D-FDAE285D434B}"/>
              </a:ext>
            </a:extLst>
          </p:cNvPr>
          <p:cNvPicPr>
            <a:picLocks noChangeAspect="1"/>
          </p:cNvPicPr>
          <p:nvPr/>
        </p:nvPicPr>
        <p:blipFill>
          <a:blip r:embed="rId2"/>
          <a:stretch>
            <a:fillRect/>
          </a:stretch>
        </p:blipFill>
        <p:spPr>
          <a:xfrm rot="468553">
            <a:off x="518323" y="2498482"/>
            <a:ext cx="9144000" cy="4296176"/>
          </a:xfrm>
          <a:prstGeom prst="rect">
            <a:avLst/>
          </a:prstGeom>
        </p:spPr>
      </p:pic>
      <p:pic>
        <p:nvPicPr>
          <p:cNvPr id="7" name="Picture 6">
            <a:extLst>
              <a:ext uri="{FF2B5EF4-FFF2-40B4-BE49-F238E27FC236}">
                <a16:creationId xmlns:a16="http://schemas.microsoft.com/office/drawing/2014/main" id="{934B84B3-0A52-9C30-3C98-1727514D04E1}"/>
              </a:ext>
            </a:extLst>
          </p:cNvPr>
          <p:cNvPicPr>
            <a:picLocks noChangeAspect="1"/>
          </p:cNvPicPr>
          <p:nvPr/>
        </p:nvPicPr>
        <p:blipFill>
          <a:blip r:embed="rId3"/>
          <a:stretch>
            <a:fillRect/>
          </a:stretch>
        </p:blipFill>
        <p:spPr>
          <a:xfrm rot="20947798">
            <a:off x="713916" y="2396178"/>
            <a:ext cx="9144000" cy="4500785"/>
          </a:xfrm>
          <a:prstGeom prst="rect">
            <a:avLst/>
          </a:prstGeom>
        </p:spPr>
      </p:pic>
      <p:pic>
        <p:nvPicPr>
          <p:cNvPr id="9" name="Picture 8">
            <a:extLst>
              <a:ext uri="{FF2B5EF4-FFF2-40B4-BE49-F238E27FC236}">
                <a16:creationId xmlns:a16="http://schemas.microsoft.com/office/drawing/2014/main" id="{CE8FCF39-AC89-BD36-A46A-D2EC372B723D}"/>
              </a:ext>
            </a:extLst>
          </p:cNvPr>
          <p:cNvPicPr>
            <a:picLocks noChangeAspect="1"/>
          </p:cNvPicPr>
          <p:nvPr/>
        </p:nvPicPr>
        <p:blipFill>
          <a:blip r:embed="rId4"/>
          <a:stretch>
            <a:fillRect/>
          </a:stretch>
        </p:blipFill>
        <p:spPr>
          <a:xfrm rot="714852">
            <a:off x="-340838" y="4865635"/>
            <a:ext cx="9144000" cy="4256116"/>
          </a:xfrm>
          <a:prstGeom prst="rect">
            <a:avLst/>
          </a:prstGeom>
        </p:spPr>
      </p:pic>
    </p:spTree>
    <p:extLst>
      <p:ext uri="{BB962C8B-B14F-4D97-AF65-F5344CB8AC3E}">
        <p14:creationId xmlns:p14="http://schemas.microsoft.com/office/powerpoint/2010/main" val="79411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7F429-70EF-3F81-F22F-E83748D8C01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D6ED8F0-CDA4-9C6B-64A0-BD402D4BFEB2}"/>
              </a:ext>
            </a:extLst>
          </p:cNvPr>
          <p:cNvSpPr>
            <a:spLocks noGrp="1"/>
          </p:cNvSpPr>
          <p:nvPr>
            <p:ph type="title"/>
          </p:nvPr>
        </p:nvSpPr>
        <p:spPr/>
        <p:txBody>
          <a:bodyPr/>
          <a:lstStyle/>
          <a:p>
            <a:r>
              <a:rPr lang="en-US" dirty="0"/>
              <a:t>Stablecoin Flavors</a:t>
            </a:r>
          </a:p>
        </p:txBody>
      </p:sp>
      <p:sp>
        <p:nvSpPr>
          <p:cNvPr id="2" name="Slide Number Placeholder 1">
            <a:extLst>
              <a:ext uri="{FF2B5EF4-FFF2-40B4-BE49-F238E27FC236}">
                <a16:creationId xmlns:a16="http://schemas.microsoft.com/office/drawing/2014/main" id="{159584F9-2A07-B837-C05D-5E94791B7F55}"/>
              </a:ext>
            </a:extLst>
          </p:cNvPr>
          <p:cNvSpPr>
            <a:spLocks noGrp="1"/>
          </p:cNvSpPr>
          <p:nvPr>
            <p:ph type="sldNum" sz="quarter" idx="11"/>
          </p:nvPr>
        </p:nvSpPr>
        <p:spPr/>
        <p:txBody>
          <a:bodyPr/>
          <a:lstStyle/>
          <a:p>
            <a:pPr>
              <a:defRPr/>
            </a:pPr>
            <a:fld id="{FE25F947-77F5-4CA6-8472-B4B2967773ED}" type="slidenum">
              <a:rPr lang="x-none" smtClean="0"/>
              <a:pPr>
                <a:defRPr/>
              </a:pPr>
              <a:t>63</a:t>
            </a:fld>
            <a:endParaRPr lang="en-US" dirty="0"/>
          </a:p>
        </p:txBody>
      </p:sp>
      <p:sp>
        <p:nvSpPr>
          <p:cNvPr id="3" name="TextBox 2">
            <a:extLst>
              <a:ext uri="{FF2B5EF4-FFF2-40B4-BE49-F238E27FC236}">
                <a16:creationId xmlns:a16="http://schemas.microsoft.com/office/drawing/2014/main" id="{AF68BEDC-5901-0FF6-8020-F9EFB70DA70D}"/>
              </a:ext>
            </a:extLst>
          </p:cNvPr>
          <p:cNvSpPr txBox="1"/>
          <p:nvPr/>
        </p:nvSpPr>
        <p:spPr bwMode="auto">
          <a:xfrm>
            <a:off x="920215" y="1983543"/>
            <a:ext cx="4943982"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Fiat or other real-world assets</a:t>
            </a:r>
            <a:endParaRPr lang="en-US" sz="2800" i="1" dirty="0">
              <a:solidFill>
                <a:srgbClr val="FFFF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2707E51-4B19-F12D-033E-06F11F91FE2F}"/>
              </a:ext>
            </a:extLst>
          </p:cNvPr>
          <p:cNvSpPr txBox="1"/>
          <p:nvPr/>
        </p:nvSpPr>
        <p:spPr bwMode="auto">
          <a:xfrm>
            <a:off x="920215" y="3572453"/>
            <a:ext cx="5381602" cy="523220"/>
          </a:xfrm>
          <a:prstGeom prst="rect">
            <a:avLst/>
          </a:prstGeom>
          <a:solidFill>
            <a:schemeClr val="bg1"/>
          </a:solidFill>
          <a:ln w="76200">
            <a:solidFill>
              <a:schemeClr val="bg1">
                <a:lumMod val="75000"/>
                <a:lumOff val="2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bg1">
                    <a:lumMod val="75000"/>
                    <a:lumOff val="25000"/>
                  </a:schemeClr>
                </a:solidFill>
                <a:latin typeface="Arial" panose="020B0604020202020204" pitchFamily="34" charset="0"/>
                <a:cs typeface="Arial" panose="020B0604020202020204" pitchFamily="34" charset="0"/>
              </a:rPr>
              <a:t>Overcollateralized crypto assets</a:t>
            </a:r>
          </a:p>
        </p:txBody>
      </p:sp>
      <p:sp>
        <p:nvSpPr>
          <p:cNvPr id="5" name="TextBox 3">
            <a:extLst>
              <a:ext uri="{FF2B5EF4-FFF2-40B4-BE49-F238E27FC236}">
                <a16:creationId xmlns:a16="http://schemas.microsoft.com/office/drawing/2014/main" id="{934B154D-D061-0F2E-5621-FA3E00BC93F5}"/>
              </a:ext>
            </a:extLst>
          </p:cNvPr>
          <p:cNvSpPr txBox="1"/>
          <p:nvPr/>
        </p:nvSpPr>
        <p:spPr bwMode="auto">
          <a:xfrm>
            <a:off x="1751488" y="2777998"/>
            <a:ext cx="7104830"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Widely used, regulated, going mainstream?</a:t>
            </a:r>
          </a:p>
        </p:txBody>
      </p:sp>
      <p:sp>
        <p:nvSpPr>
          <p:cNvPr id="7" name="TextBox 6">
            <a:extLst>
              <a:ext uri="{FF2B5EF4-FFF2-40B4-BE49-F238E27FC236}">
                <a16:creationId xmlns:a16="http://schemas.microsoft.com/office/drawing/2014/main" id="{340890B3-59B6-E04C-5AAD-295872736497}"/>
              </a:ext>
            </a:extLst>
          </p:cNvPr>
          <p:cNvSpPr txBox="1"/>
          <p:nvPr/>
        </p:nvSpPr>
        <p:spPr bwMode="auto">
          <a:xfrm>
            <a:off x="1751488" y="4366908"/>
            <a:ext cx="5440913" cy="523220"/>
          </a:xfrm>
          <a:prstGeom prst="rect">
            <a:avLst/>
          </a:prstGeom>
          <a:solidFill>
            <a:schemeClr val="bg1"/>
          </a:solidFill>
          <a:ln w="76200">
            <a:solidFill>
              <a:schemeClr val="bg1">
                <a:lumMod val="75000"/>
                <a:lumOff val="2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bg1">
                    <a:lumMod val="75000"/>
                    <a:lumOff val="25000"/>
                  </a:schemeClr>
                </a:solidFill>
                <a:latin typeface="Arial" panose="020B0604020202020204" pitchFamily="34" charset="0"/>
                <a:cs typeface="Arial" panose="020B0604020202020204" pitchFamily="34" charset="0"/>
              </a:rPr>
              <a:t>Used for DeFI, awkward for retail</a:t>
            </a:r>
          </a:p>
        </p:txBody>
      </p:sp>
      <p:sp>
        <p:nvSpPr>
          <p:cNvPr id="8" name="TextBox 7">
            <a:extLst>
              <a:ext uri="{FF2B5EF4-FFF2-40B4-BE49-F238E27FC236}">
                <a16:creationId xmlns:a16="http://schemas.microsoft.com/office/drawing/2014/main" id="{528C12A1-16EE-7162-243C-FB40B2EAB84A}"/>
              </a:ext>
            </a:extLst>
          </p:cNvPr>
          <p:cNvSpPr txBox="1"/>
          <p:nvPr/>
        </p:nvSpPr>
        <p:spPr bwMode="auto">
          <a:xfrm>
            <a:off x="920215" y="5161363"/>
            <a:ext cx="1964000" cy="523220"/>
          </a:xfrm>
          <a:prstGeom prst="rect">
            <a:avLst/>
          </a:prstGeom>
          <a:solidFill>
            <a:schemeClr val="bg1"/>
          </a:solidFill>
          <a:ln w="76200">
            <a:solidFill>
              <a:schemeClr val="bg1">
                <a:lumMod val="75000"/>
                <a:lumOff val="2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bg1">
                    <a:lumMod val="75000"/>
                    <a:lumOff val="25000"/>
                  </a:schemeClr>
                </a:solidFill>
                <a:latin typeface="Arial" panose="020B0604020202020204" pitchFamily="34" charset="0"/>
                <a:cs typeface="Arial" panose="020B0604020202020204" pitchFamily="34" charset="0"/>
              </a:rPr>
              <a:t>Algorithmic</a:t>
            </a:r>
          </a:p>
        </p:txBody>
      </p:sp>
      <p:sp>
        <p:nvSpPr>
          <p:cNvPr id="14" name="TextBox 13">
            <a:extLst>
              <a:ext uri="{FF2B5EF4-FFF2-40B4-BE49-F238E27FC236}">
                <a16:creationId xmlns:a16="http://schemas.microsoft.com/office/drawing/2014/main" id="{5C5D3711-AE29-538D-16E4-9A787A7B15CF}"/>
              </a:ext>
            </a:extLst>
          </p:cNvPr>
          <p:cNvSpPr txBox="1"/>
          <p:nvPr/>
        </p:nvSpPr>
        <p:spPr bwMode="auto">
          <a:xfrm>
            <a:off x="1751488" y="5955817"/>
            <a:ext cx="5694124" cy="523220"/>
          </a:xfrm>
          <a:prstGeom prst="rect">
            <a:avLst/>
          </a:prstGeom>
          <a:solidFill>
            <a:schemeClr val="bg1"/>
          </a:solidFill>
          <a:ln w="76200">
            <a:solidFill>
              <a:schemeClr val="bg1">
                <a:lumMod val="75000"/>
                <a:lumOff val="2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bg1">
                    <a:lumMod val="75000"/>
                    <a:lumOff val="25000"/>
                  </a:schemeClr>
                </a:solidFill>
                <a:latin typeface="Arial" panose="020B0604020202020204" pitchFamily="34" charset="0"/>
                <a:cs typeface="Arial" panose="020B0604020202020204" pitchFamily="34" charset="0"/>
              </a:rPr>
              <a:t>We must never speak of this again</a:t>
            </a:r>
          </a:p>
        </p:txBody>
      </p:sp>
    </p:spTree>
    <p:extLst>
      <p:ext uri="{BB962C8B-B14F-4D97-AF65-F5344CB8AC3E}">
        <p14:creationId xmlns:p14="http://schemas.microsoft.com/office/powerpoint/2010/main" val="39830945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0B51D-57BA-BEC4-9D91-7026A66366C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62C45B1-BDFB-F5D6-4C99-4CEB5C3CBE21}"/>
              </a:ext>
            </a:extLst>
          </p:cNvPr>
          <p:cNvSpPr>
            <a:spLocks noGrp="1"/>
          </p:cNvSpPr>
          <p:nvPr>
            <p:ph type="title"/>
          </p:nvPr>
        </p:nvSpPr>
        <p:spPr/>
        <p:txBody>
          <a:bodyPr/>
          <a:lstStyle/>
          <a:p>
            <a:r>
              <a:rPr lang="en-US" dirty="0"/>
              <a:t>Stablecoin Flavors</a:t>
            </a:r>
          </a:p>
        </p:txBody>
      </p:sp>
      <p:sp>
        <p:nvSpPr>
          <p:cNvPr id="2" name="Slide Number Placeholder 1">
            <a:extLst>
              <a:ext uri="{FF2B5EF4-FFF2-40B4-BE49-F238E27FC236}">
                <a16:creationId xmlns:a16="http://schemas.microsoft.com/office/drawing/2014/main" id="{A396A023-BA66-1483-9FAF-16F9341153DE}"/>
              </a:ext>
            </a:extLst>
          </p:cNvPr>
          <p:cNvSpPr>
            <a:spLocks noGrp="1"/>
          </p:cNvSpPr>
          <p:nvPr>
            <p:ph type="sldNum" sz="quarter" idx="11"/>
          </p:nvPr>
        </p:nvSpPr>
        <p:spPr/>
        <p:txBody>
          <a:bodyPr/>
          <a:lstStyle/>
          <a:p>
            <a:pPr>
              <a:defRPr/>
            </a:pPr>
            <a:fld id="{FE25F947-77F5-4CA6-8472-B4B2967773ED}" type="slidenum">
              <a:rPr lang="x-none" smtClean="0"/>
              <a:pPr>
                <a:defRPr/>
              </a:pPr>
              <a:t>64</a:t>
            </a:fld>
            <a:endParaRPr lang="en-US" dirty="0"/>
          </a:p>
        </p:txBody>
      </p:sp>
      <p:sp>
        <p:nvSpPr>
          <p:cNvPr id="3" name="TextBox 2">
            <a:extLst>
              <a:ext uri="{FF2B5EF4-FFF2-40B4-BE49-F238E27FC236}">
                <a16:creationId xmlns:a16="http://schemas.microsoft.com/office/drawing/2014/main" id="{56F5530C-FBE5-462A-33F8-595B98EB1196}"/>
              </a:ext>
            </a:extLst>
          </p:cNvPr>
          <p:cNvSpPr txBox="1"/>
          <p:nvPr/>
        </p:nvSpPr>
        <p:spPr bwMode="auto">
          <a:xfrm>
            <a:off x="920215" y="1983543"/>
            <a:ext cx="4943982" cy="523220"/>
          </a:xfrm>
          <a:prstGeom prst="rect">
            <a:avLst/>
          </a:prstGeom>
          <a:solidFill>
            <a:schemeClr val="bg1"/>
          </a:solidFill>
          <a:ln w="76200">
            <a:solidFill>
              <a:schemeClr val="bg1">
                <a:lumMod val="75000"/>
                <a:lumOff val="2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bg1">
                    <a:lumMod val="75000"/>
                    <a:lumOff val="25000"/>
                  </a:schemeClr>
                </a:solidFill>
                <a:latin typeface="Arial" panose="020B0604020202020204" pitchFamily="34" charset="0"/>
                <a:cs typeface="Arial" panose="020B0604020202020204" pitchFamily="34" charset="0"/>
              </a:rPr>
              <a:t>Fiat or other real-world assets</a:t>
            </a:r>
            <a:endParaRPr lang="en-US" sz="2800" i="1" dirty="0">
              <a:solidFill>
                <a:schemeClr val="bg1">
                  <a:lumMod val="75000"/>
                  <a:lumOff val="2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B27187B-4374-4769-876B-3670F9F7E589}"/>
              </a:ext>
            </a:extLst>
          </p:cNvPr>
          <p:cNvSpPr txBox="1"/>
          <p:nvPr/>
        </p:nvSpPr>
        <p:spPr bwMode="auto">
          <a:xfrm>
            <a:off x="920215" y="3572453"/>
            <a:ext cx="538160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Overcollateralized crypto assets</a:t>
            </a:r>
          </a:p>
        </p:txBody>
      </p:sp>
      <p:sp>
        <p:nvSpPr>
          <p:cNvPr id="5" name="TextBox 3">
            <a:extLst>
              <a:ext uri="{FF2B5EF4-FFF2-40B4-BE49-F238E27FC236}">
                <a16:creationId xmlns:a16="http://schemas.microsoft.com/office/drawing/2014/main" id="{9155385B-C3D9-9DEB-673B-F3C9155F1679}"/>
              </a:ext>
            </a:extLst>
          </p:cNvPr>
          <p:cNvSpPr txBox="1"/>
          <p:nvPr/>
        </p:nvSpPr>
        <p:spPr bwMode="auto">
          <a:xfrm>
            <a:off x="1751488" y="2777998"/>
            <a:ext cx="7104830" cy="523220"/>
          </a:xfrm>
          <a:prstGeom prst="rect">
            <a:avLst/>
          </a:prstGeom>
          <a:solidFill>
            <a:schemeClr val="bg1"/>
          </a:solidFill>
          <a:ln w="76200">
            <a:solidFill>
              <a:schemeClr val="bg1">
                <a:lumMod val="75000"/>
                <a:lumOff val="2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bg1">
                    <a:lumMod val="75000"/>
                    <a:lumOff val="25000"/>
                  </a:schemeClr>
                </a:solidFill>
                <a:latin typeface="Arial" panose="020B0604020202020204" pitchFamily="34" charset="0"/>
                <a:cs typeface="Arial" panose="020B0604020202020204" pitchFamily="34" charset="0"/>
              </a:rPr>
              <a:t>Widely used, regulated, going mainstream?</a:t>
            </a:r>
          </a:p>
        </p:txBody>
      </p:sp>
      <p:sp>
        <p:nvSpPr>
          <p:cNvPr id="7" name="TextBox 6">
            <a:extLst>
              <a:ext uri="{FF2B5EF4-FFF2-40B4-BE49-F238E27FC236}">
                <a16:creationId xmlns:a16="http://schemas.microsoft.com/office/drawing/2014/main" id="{6C186A5B-9A50-88F2-FC8E-80636CF8C9AF}"/>
              </a:ext>
            </a:extLst>
          </p:cNvPr>
          <p:cNvSpPr txBox="1"/>
          <p:nvPr/>
        </p:nvSpPr>
        <p:spPr bwMode="auto">
          <a:xfrm>
            <a:off x="1751488" y="4366908"/>
            <a:ext cx="544091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Used for DeFI, awkward for retail</a:t>
            </a:r>
          </a:p>
        </p:txBody>
      </p:sp>
      <p:sp>
        <p:nvSpPr>
          <p:cNvPr id="8" name="TextBox 7">
            <a:extLst>
              <a:ext uri="{FF2B5EF4-FFF2-40B4-BE49-F238E27FC236}">
                <a16:creationId xmlns:a16="http://schemas.microsoft.com/office/drawing/2014/main" id="{0D55CFD4-B15A-8BB1-5080-ECB93C961DDC}"/>
              </a:ext>
            </a:extLst>
          </p:cNvPr>
          <p:cNvSpPr txBox="1"/>
          <p:nvPr/>
        </p:nvSpPr>
        <p:spPr bwMode="auto">
          <a:xfrm>
            <a:off x="920215" y="5161363"/>
            <a:ext cx="1964000" cy="523220"/>
          </a:xfrm>
          <a:prstGeom prst="rect">
            <a:avLst/>
          </a:prstGeom>
          <a:solidFill>
            <a:schemeClr val="bg1"/>
          </a:solidFill>
          <a:ln w="76200">
            <a:solidFill>
              <a:schemeClr val="bg1">
                <a:lumMod val="75000"/>
                <a:lumOff val="2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bg1">
                    <a:lumMod val="75000"/>
                    <a:lumOff val="25000"/>
                  </a:schemeClr>
                </a:solidFill>
                <a:latin typeface="Arial" panose="020B0604020202020204" pitchFamily="34" charset="0"/>
                <a:cs typeface="Arial" panose="020B0604020202020204" pitchFamily="34" charset="0"/>
              </a:rPr>
              <a:t>Algorithmic</a:t>
            </a:r>
          </a:p>
        </p:txBody>
      </p:sp>
      <p:sp>
        <p:nvSpPr>
          <p:cNvPr id="14" name="TextBox 13">
            <a:extLst>
              <a:ext uri="{FF2B5EF4-FFF2-40B4-BE49-F238E27FC236}">
                <a16:creationId xmlns:a16="http://schemas.microsoft.com/office/drawing/2014/main" id="{6CE02FCB-8D0F-A6FE-EF34-BE2D2BE14E3F}"/>
              </a:ext>
            </a:extLst>
          </p:cNvPr>
          <p:cNvSpPr txBox="1"/>
          <p:nvPr/>
        </p:nvSpPr>
        <p:spPr bwMode="auto">
          <a:xfrm>
            <a:off x="1751488" y="5955817"/>
            <a:ext cx="5694124" cy="523220"/>
          </a:xfrm>
          <a:prstGeom prst="rect">
            <a:avLst/>
          </a:prstGeom>
          <a:solidFill>
            <a:schemeClr val="bg1"/>
          </a:solidFill>
          <a:ln w="76200">
            <a:solidFill>
              <a:schemeClr val="bg1">
                <a:lumMod val="75000"/>
                <a:lumOff val="2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bg1">
                    <a:lumMod val="75000"/>
                    <a:lumOff val="25000"/>
                  </a:schemeClr>
                </a:solidFill>
                <a:latin typeface="Arial" panose="020B0604020202020204" pitchFamily="34" charset="0"/>
                <a:cs typeface="Arial" panose="020B0604020202020204" pitchFamily="34" charset="0"/>
              </a:rPr>
              <a:t>We must never speak of this again</a:t>
            </a:r>
          </a:p>
        </p:txBody>
      </p:sp>
    </p:spTree>
    <p:extLst>
      <p:ext uri="{BB962C8B-B14F-4D97-AF65-F5344CB8AC3E}">
        <p14:creationId xmlns:p14="http://schemas.microsoft.com/office/powerpoint/2010/main" val="4209155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2F218-ACE4-1A8A-A5F7-D9EE338FEA8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3AE9248-83CA-566F-B686-194D6097592C}"/>
              </a:ext>
            </a:extLst>
          </p:cNvPr>
          <p:cNvSpPr>
            <a:spLocks noGrp="1"/>
          </p:cNvSpPr>
          <p:nvPr>
            <p:ph type="title"/>
          </p:nvPr>
        </p:nvSpPr>
        <p:spPr/>
        <p:txBody>
          <a:bodyPr/>
          <a:lstStyle/>
          <a:p>
            <a:r>
              <a:rPr lang="en-US" dirty="0"/>
              <a:t>Stablecoin Flavors</a:t>
            </a:r>
          </a:p>
        </p:txBody>
      </p:sp>
      <p:sp>
        <p:nvSpPr>
          <p:cNvPr id="2" name="Slide Number Placeholder 1">
            <a:extLst>
              <a:ext uri="{FF2B5EF4-FFF2-40B4-BE49-F238E27FC236}">
                <a16:creationId xmlns:a16="http://schemas.microsoft.com/office/drawing/2014/main" id="{A0DD0F3F-7DE2-6710-3D62-7842DA26908C}"/>
              </a:ext>
            </a:extLst>
          </p:cNvPr>
          <p:cNvSpPr>
            <a:spLocks noGrp="1"/>
          </p:cNvSpPr>
          <p:nvPr>
            <p:ph type="sldNum" sz="quarter" idx="11"/>
          </p:nvPr>
        </p:nvSpPr>
        <p:spPr/>
        <p:txBody>
          <a:bodyPr/>
          <a:lstStyle/>
          <a:p>
            <a:pPr>
              <a:defRPr/>
            </a:pPr>
            <a:fld id="{FE25F947-77F5-4CA6-8472-B4B2967773ED}" type="slidenum">
              <a:rPr lang="x-none" smtClean="0"/>
              <a:pPr>
                <a:defRPr/>
              </a:pPr>
              <a:t>65</a:t>
            </a:fld>
            <a:endParaRPr lang="en-US" dirty="0"/>
          </a:p>
        </p:txBody>
      </p:sp>
      <p:sp>
        <p:nvSpPr>
          <p:cNvPr id="3" name="TextBox 2">
            <a:extLst>
              <a:ext uri="{FF2B5EF4-FFF2-40B4-BE49-F238E27FC236}">
                <a16:creationId xmlns:a16="http://schemas.microsoft.com/office/drawing/2014/main" id="{6FC247AC-1421-C765-7407-4C56DA2973B8}"/>
              </a:ext>
            </a:extLst>
          </p:cNvPr>
          <p:cNvSpPr txBox="1"/>
          <p:nvPr/>
        </p:nvSpPr>
        <p:spPr bwMode="auto">
          <a:xfrm>
            <a:off x="920215" y="1983543"/>
            <a:ext cx="4943982" cy="523220"/>
          </a:xfrm>
          <a:prstGeom prst="rect">
            <a:avLst/>
          </a:prstGeom>
          <a:solidFill>
            <a:schemeClr val="bg1"/>
          </a:solidFill>
          <a:ln w="76200">
            <a:solidFill>
              <a:schemeClr val="bg1">
                <a:lumMod val="75000"/>
                <a:lumOff val="2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bg1">
                    <a:lumMod val="75000"/>
                    <a:lumOff val="25000"/>
                  </a:schemeClr>
                </a:solidFill>
                <a:latin typeface="Arial" panose="020B0604020202020204" pitchFamily="34" charset="0"/>
                <a:cs typeface="Arial" panose="020B0604020202020204" pitchFamily="34" charset="0"/>
              </a:rPr>
              <a:t>Fiat or other real-world assets</a:t>
            </a:r>
            <a:endParaRPr lang="en-US" sz="2800" i="1" dirty="0">
              <a:solidFill>
                <a:schemeClr val="bg1">
                  <a:lumMod val="75000"/>
                  <a:lumOff val="2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185A7A-45FC-7572-D269-8A44D455A93C}"/>
              </a:ext>
            </a:extLst>
          </p:cNvPr>
          <p:cNvSpPr txBox="1"/>
          <p:nvPr/>
        </p:nvSpPr>
        <p:spPr bwMode="auto">
          <a:xfrm>
            <a:off x="920215" y="3572453"/>
            <a:ext cx="5381602" cy="523220"/>
          </a:xfrm>
          <a:prstGeom prst="rect">
            <a:avLst/>
          </a:prstGeom>
          <a:solidFill>
            <a:schemeClr val="bg1"/>
          </a:solidFill>
          <a:ln w="76200">
            <a:solidFill>
              <a:schemeClr val="bg1">
                <a:lumMod val="75000"/>
                <a:lumOff val="2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bg1">
                    <a:lumMod val="75000"/>
                    <a:lumOff val="25000"/>
                  </a:schemeClr>
                </a:solidFill>
                <a:latin typeface="Arial" panose="020B0604020202020204" pitchFamily="34" charset="0"/>
                <a:cs typeface="Arial" panose="020B0604020202020204" pitchFamily="34" charset="0"/>
              </a:rPr>
              <a:t>Overcollateralized crypto assets</a:t>
            </a:r>
          </a:p>
        </p:txBody>
      </p:sp>
      <p:sp>
        <p:nvSpPr>
          <p:cNvPr id="5" name="TextBox 3">
            <a:extLst>
              <a:ext uri="{FF2B5EF4-FFF2-40B4-BE49-F238E27FC236}">
                <a16:creationId xmlns:a16="http://schemas.microsoft.com/office/drawing/2014/main" id="{3EF04A9D-7716-FDD9-1A65-0962FA78BC9C}"/>
              </a:ext>
            </a:extLst>
          </p:cNvPr>
          <p:cNvSpPr txBox="1"/>
          <p:nvPr/>
        </p:nvSpPr>
        <p:spPr bwMode="auto">
          <a:xfrm>
            <a:off x="1751488" y="2777998"/>
            <a:ext cx="7104830" cy="523220"/>
          </a:xfrm>
          <a:prstGeom prst="rect">
            <a:avLst/>
          </a:prstGeom>
          <a:solidFill>
            <a:schemeClr val="bg1"/>
          </a:solidFill>
          <a:ln w="76200">
            <a:solidFill>
              <a:schemeClr val="bg1">
                <a:lumMod val="75000"/>
                <a:lumOff val="2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bg1">
                    <a:lumMod val="75000"/>
                    <a:lumOff val="25000"/>
                  </a:schemeClr>
                </a:solidFill>
                <a:latin typeface="Arial" panose="020B0604020202020204" pitchFamily="34" charset="0"/>
                <a:cs typeface="Arial" panose="020B0604020202020204" pitchFamily="34" charset="0"/>
              </a:rPr>
              <a:t>Widely used, regulated, going mainstream?</a:t>
            </a:r>
          </a:p>
        </p:txBody>
      </p:sp>
      <p:sp>
        <p:nvSpPr>
          <p:cNvPr id="7" name="TextBox 6">
            <a:extLst>
              <a:ext uri="{FF2B5EF4-FFF2-40B4-BE49-F238E27FC236}">
                <a16:creationId xmlns:a16="http://schemas.microsoft.com/office/drawing/2014/main" id="{CA8CF511-F11A-EAA4-919E-4F0E642FB986}"/>
              </a:ext>
            </a:extLst>
          </p:cNvPr>
          <p:cNvSpPr txBox="1"/>
          <p:nvPr/>
        </p:nvSpPr>
        <p:spPr bwMode="auto">
          <a:xfrm>
            <a:off x="1751488" y="4366908"/>
            <a:ext cx="5440913" cy="523220"/>
          </a:xfrm>
          <a:prstGeom prst="rect">
            <a:avLst/>
          </a:prstGeom>
          <a:solidFill>
            <a:schemeClr val="bg1"/>
          </a:solidFill>
          <a:ln w="76200">
            <a:solidFill>
              <a:schemeClr val="bg1">
                <a:lumMod val="75000"/>
                <a:lumOff val="2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bg1">
                    <a:lumMod val="75000"/>
                    <a:lumOff val="25000"/>
                  </a:schemeClr>
                </a:solidFill>
                <a:latin typeface="Arial" panose="020B0604020202020204" pitchFamily="34" charset="0"/>
                <a:cs typeface="Arial" panose="020B0604020202020204" pitchFamily="34" charset="0"/>
              </a:rPr>
              <a:t>Used for DeFI, awkward for retail</a:t>
            </a:r>
          </a:p>
        </p:txBody>
      </p:sp>
      <p:sp>
        <p:nvSpPr>
          <p:cNvPr id="8" name="TextBox 7">
            <a:extLst>
              <a:ext uri="{FF2B5EF4-FFF2-40B4-BE49-F238E27FC236}">
                <a16:creationId xmlns:a16="http://schemas.microsoft.com/office/drawing/2014/main" id="{3DCB554E-1AD3-60ED-341C-F356F1E2D46E}"/>
              </a:ext>
            </a:extLst>
          </p:cNvPr>
          <p:cNvSpPr txBox="1"/>
          <p:nvPr/>
        </p:nvSpPr>
        <p:spPr bwMode="auto">
          <a:xfrm>
            <a:off x="920215" y="5161363"/>
            <a:ext cx="1964000"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Algorithmic</a:t>
            </a:r>
          </a:p>
        </p:txBody>
      </p:sp>
      <p:sp>
        <p:nvSpPr>
          <p:cNvPr id="14" name="TextBox 13">
            <a:extLst>
              <a:ext uri="{FF2B5EF4-FFF2-40B4-BE49-F238E27FC236}">
                <a16:creationId xmlns:a16="http://schemas.microsoft.com/office/drawing/2014/main" id="{91DCC416-AE29-1320-0334-D16C225E0AF1}"/>
              </a:ext>
            </a:extLst>
          </p:cNvPr>
          <p:cNvSpPr txBox="1"/>
          <p:nvPr/>
        </p:nvSpPr>
        <p:spPr bwMode="auto">
          <a:xfrm>
            <a:off x="1751488" y="5955817"/>
            <a:ext cx="5694124"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We must never speak of this again</a:t>
            </a:r>
          </a:p>
        </p:txBody>
      </p:sp>
    </p:spTree>
    <p:extLst>
      <p:ext uri="{BB962C8B-B14F-4D97-AF65-F5344CB8AC3E}">
        <p14:creationId xmlns:p14="http://schemas.microsoft.com/office/powerpoint/2010/main" val="2170807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EFF7A-83DB-0EB9-6796-F89388507CEB}"/>
              </a:ext>
            </a:extLst>
          </p:cNvPr>
          <p:cNvSpPr>
            <a:spLocks noGrp="1"/>
          </p:cNvSpPr>
          <p:nvPr>
            <p:ph type="title"/>
          </p:nvPr>
        </p:nvSpPr>
        <p:spPr>
          <a:xfrm>
            <a:off x="685800" y="2857500"/>
            <a:ext cx="7772400" cy="1143000"/>
          </a:xfrm>
        </p:spPr>
        <p:txBody>
          <a:bodyPr/>
          <a:lstStyle/>
          <a:p>
            <a:r>
              <a:rPr lang="en-US" dirty="0"/>
              <a:t>Central Bank Digital Currencies</a:t>
            </a:r>
          </a:p>
        </p:txBody>
      </p:sp>
      <p:sp>
        <p:nvSpPr>
          <p:cNvPr id="3" name="Slide Number Placeholder 2">
            <a:extLst>
              <a:ext uri="{FF2B5EF4-FFF2-40B4-BE49-F238E27FC236}">
                <a16:creationId xmlns:a16="http://schemas.microsoft.com/office/drawing/2014/main" id="{3682A137-79F1-EA78-29FD-89E309D95550}"/>
              </a:ext>
            </a:extLst>
          </p:cNvPr>
          <p:cNvSpPr>
            <a:spLocks noGrp="1"/>
          </p:cNvSpPr>
          <p:nvPr>
            <p:ph type="sldNum" sz="quarter" idx="11"/>
          </p:nvPr>
        </p:nvSpPr>
        <p:spPr/>
        <p:txBody>
          <a:bodyPr/>
          <a:lstStyle/>
          <a:p>
            <a:pPr>
              <a:defRPr/>
            </a:pPr>
            <a:fld id="{D65C4E5D-DA99-460E-9E68-E8A28959880C}" type="slidenum">
              <a:rPr lang="x-none" smtClean="0"/>
              <a:pPr>
                <a:defRPr/>
              </a:pPr>
              <a:t>66</a:t>
            </a:fld>
            <a:endParaRPr lang="en-US" dirty="0"/>
          </a:p>
        </p:txBody>
      </p:sp>
    </p:spTree>
    <p:extLst>
      <p:ext uri="{BB962C8B-B14F-4D97-AF65-F5344CB8AC3E}">
        <p14:creationId xmlns:p14="http://schemas.microsoft.com/office/powerpoint/2010/main" val="10018386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1 Dollar clipart - Coin, Medal, Gold, transparent clip art">
            <a:extLst>
              <a:ext uri="{FF2B5EF4-FFF2-40B4-BE49-F238E27FC236}">
                <a16:creationId xmlns:a16="http://schemas.microsoft.com/office/drawing/2014/main" id="{13FB60BC-D352-EDFB-9508-57C813D7B2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9845" y="1701106"/>
            <a:ext cx="5549479" cy="56729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36CA709-D3A2-1F8A-B2C2-77C96598CADD}"/>
              </a:ext>
            </a:extLst>
          </p:cNvPr>
          <p:cNvSpPr>
            <a:spLocks noGrp="1"/>
          </p:cNvSpPr>
          <p:nvPr>
            <p:ph type="title"/>
          </p:nvPr>
        </p:nvSpPr>
        <p:spPr/>
        <p:txBody>
          <a:bodyPr/>
          <a:lstStyle/>
          <a:p>
            <a:r>
              <a:rPr lang="en-US" dirty="0"/>
              <a:t>CBDCs</a:t>
            </a:r>
          </a:p>
        </p:txBody>
      </p:sp>
      <p:sp>
        <p:nvSpPr>
          <p:cNvPr id="3" name="Slide Number Placeholder 2">
            <a:extLst>
              <a:ext uri="{FF2B5EF4-FFF2-40B4-BE49-F238E27FC236}">
                <a16:creationId xmlns:a16="http://schemas.microsoft.com/office/drawing/2014/main" id="{EEBD334A-1E26-1E38-9F03-88C567E5D176}"/>
              </a:ext>
            </a:extLst>
          </p:cNvPr>
          <p:cNvSpPr>
            <a:spLocks noGrp="1"/>
          </p:cNvSpPr>
          <p:nvPr>
            <p:ph type="sldNum" sz="quarter" idx="11"/>
          </p:nvPr>
        </p:nvSpPr>
        <p:spPr/>
        <p:txBody>
          <a:bodyPr/>
          <a:lstStyle/>
          <a:p>
            <a:pPr>
              <a:defRPr/>
            </a:pPr>
            <a:fld id="{D65C4E5D-DA99-460E-9E68-E8A28959880C}" type="slidenum">
              <a:rPr lang="x-none" smtClean="0"/>
              <a:pPr>
                <a:defRPr/>
              </a:pPr>
              <a:t>67</a:t>
            </a:fld>
            <a:endParaRPr lang="en-US" dirty="0"/>
          </a:p>
        </p:txBody>
      </p:sp>
      <p:sp>
        <p:nvSpPr>
          <p:cNvPr id="4" name="TextBox 3">
            <a:extLst>
              <a:ext uri="{FF2B5EF4-FFF2-40B4-BE49-F238E27FC236}">
                <a16:creationId xmlns:a16="http://schemas.microsoft.com/office/drawing/2014/main" id="{79C1845E-9B5C-1A18-0FBF-490AAB80A47A}"/>
              </a:ext>
            </a:extLst>
          </p:cNvPr>
          <p:cNvSpPr txBox="1"/>
          <p:nvPr/>
        </p:nvSpPr>
        <p:spPr bwMode="auto">
          <a:xfrm>
            <a:off x="920386" y="2844106"/>
            <a:ext cx="8161209"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What if the </a:t>
            </a:r>
            <a:r>
              <a:rPr lang="en-US" sz="2800" i="1" dirty="0">
                <a:solidFill>
                  <a:schemeClr val="tx1"/>
                </a:solidFill>
                <a:latin typeface="Arial" panose="020B0604020202020204" pitchFamily="34" charset="0"/>
                <a:cs typeface="Arial" panose="020B0604020202020204" pitchFamily="34" charset="0"/>
              </a:rPr>
              <a:t>government</a:t>
            </a:r>
            <a:r>
              <a:rPr lang="en-US" sz="2800" i="1" dirty="0">
                <a:solidFill>
                  <a:srgbClr val="FFFF00"/>
                </a:solidFill>
                <a:latin typeface="Arial" panose="020B0604020202020204" pitchFamily="34" charset="0"/>
                <a:cs typeface="Arial" panose="020B0604020202020204" pitchFamily="34" charset="0"/>
              </a:rPr>
              <a:t> </a:t>
            </a:r>
            <a:r>
              <a:rPr lang="en-US" sz="2800" dirty="0">
                <a:solidFill>
                  <a:srgbClr val="FFFF00"/>
                </a:solidFill>
                <a:latin typeface="Arial" panose="020B0604020202020204" pitchFamily="34" charset="0"/>
                <a:cs typeface="Arial" panose="020B0604020202020204" pitchFamily="34" charset="0"/>
              </a:rPr>
              <a:t>issued a fiat-backed coin?</a:t>
            </a:r>
            <a:endParaRPr lang="en-US" sz="2800" i="1" dirty="0">
              <a:solidFill>
                <a:srgbClr val="FFFF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B67E8F0-34D6-6722-334E-FA975B8B9F31}"/>
              </a:ext>
            </a:extLst>
          </p:cNvPr>
          <p:cNvSpPr txBox="1"/>
          <p:nvPr/>
        </p:nvSpPr>
        <p:spPr bwMode="auto">
          <a:xfrm>
            <a:off x="920386" y="4526272"/>
            <a:ext cx="4780476"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Not physical cash, not crypto</a:t>
            </a:r>
          </a:p>
        </p:txBody>
      </p:sp>
      <p:sp>
        <p:nvSpPr>
          <p:cNvPr id="6" name="TextBox 3">
            <a:extLst>
              <a:ext uri="{FF2B5EF4-FFF2-40B4-BE49-F238E27FC236}">
                <a16:creationId xmlns:a16="http://schemas.microsoft.com/office/drawing/2014/main" id="{7D684631-47E2-5190-E335-0D40435778F5}"/>
              </a:ext>
            </a:extLst>
          </p:cNvPr>
          <p:cNvSpPr txBox="1"/>
          <p:nvPr/>
        </p:nvSpPr>
        <p:spPr bwMode="auto">
          <a:xfrm>
            <a:off x="920386" y="3685189"/>
            <a:ext cx="5803192"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Directly by central bank? (The Fed)</a:t>
            </a:r>
          </a:p>
        </p:txBody>
      </p:sp>
    </p:spTree>
    <p:extLst>
      <p:ext uri="{BB962C8B-B14F-4D97-AF65-F5344CB8AC3E}">
        <p14:creationId xmlns:p14="http://schemas.microsoft.com/office/powerpoint/2010/main" val="141715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49B6F-8657-02BD-7377-045CEF1B0EA0}"/>
            </a:ext>
          </a:extLst>
        </p:cNvPr>
        <p:cNvGrpSpPr/>
        <p:nvPr/>
      </p:nvGrpSpPr>
      <p:grpSpPr>
        <a:xfrm>
          <a:off x="0" y="0"/>
          <a:ext cx="0" cy="0"/>
          <a:chOff x="0" y="0"/>
          <a:chExt cx="0" cy="0"/>
        </a:xfrm>
      </p:grpSpPr>
      <p:pic>
        <p:nvPicPr>
          <p:cNvPr id="3074" name="Picture 2" descr="Sovereign (British coin) - Wikipedia">
            <a:extLst>
              <a:ext uri="{FF2B5EF4-FFF2-40B4-BE49-F238E27FC236}">
                <a16:creationId xmlns:a16="http://schemas.microsoft.com/office/drawing/2014/main" id="{9848B0A5-268C-DC80-AE92-30180D9E6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0139" y="1142924"/>
            <a:ext cx="6144032" cy="61194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CCD949-BAD0-EE05-EFEE-C0E14BF60710}"/>
              </a:ext>
            </a:extLst>
          </p:cNvPr>
          <p:cNvSpPr>
            <a:spLocks noGrp="1"/>
          </p:cNvSpPr>
          <p:nvPr>
            <p:ph type="title"/>
          </p:nvPr>
        </p:nvSpPr>
        <p:spPr/>
        <p:txBody>
          <a:bodyPr/>
          <a:lstStyle/>
          <a:p>
            <a:r>
              <a:rPr lang="en-US" dirty="0"/>
              <a:t>Why?</a:t>
            </a:r>
          </a:p>
        </p:txBody>
      </p:sp>
      <p:sp>
        <p:nvSpPr>
          <p:cNvPr id="3" name="Slide Number Placeholder 2">
            <a:extLst>
              <a:ext uri="{FF2B5EF4-FFF2-40B4-BE49-F238E27FC236}">
                <a16:creationId xmlns:a16="http://schemas.microsoft.com/office/drawing/2014/main" id="{CFE2848C-17E3-A353-B58A-01EF1EBDB335}"/>
              </a:ext>
            </a:extLst>
          </p:cNvPr>
          <p:cNvSpPr>
            <a:spLocks noGrp="1"/>
          </p:cNvSpPr>
          <p:nvPr>
            <p:ph type="sldNum" sz="quarter" idx="11"/>
          </p:nvPr>
        </p:nvSpPr>
        <p:spPr/>
        <p:txBody>
          <a:bodyPr/>
          <a:lstStyle/>
          <a:p>
            <a:pPr>
              <a:defRPr/>
            </a:pPr>
            <a:fld id="{D65C4E5D-DA99-460E-9E68-E8A28959880C}" type="slidenum">
              <a:rPr lang="x-none" smtClean="0"/>
              <a:pPr>
                <a:defRPr/>
              </a:pPr>
              <a:t>68</a:t>
            </a:fld>
            <a:endParaRPr lang="en-US" dirty="0"/>
          </a:p>
        </p:txBody>
      </p:sp>
      <p:sp>
        <p:nvSpPr>
          <p:cNvPr id="4" name="TextBox 3">
            <a:extLst>
              <a:ext uri="{FF2B5EF4-FFF2-40B4-BE49-F238E27FC236}">
                <a16:creationId xmlns:a16="http://schemas.microsoft.com/office/drawing/2014/main" id="{CADE5001-C0DD-C062-0343-051D4CB7DD54}"/>
              </a:ext>
            </a:extLst>
          </p:cNvPr>
          <p:cNvSpPr txBox="1"/>
          <p:nvPr/>
        </p:nvSpPr>
        <p:spPr bwMode="auto">
          <a:xfrm>
            <a:off x="1217115" y="2179610"/>
            <a:ext cx="370486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Declining  cash usage</a:t>
            </a:r>
            <a:endParaRPr lang="en-US" sz="2800" i="1" dirty="0">
              <a:solidFill>
                <a:srgbClr val="FFFF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B3211B4-ABF4-B6C8-7279-86B47AFE16D9}"/>
              </a:ext>
            </a:extLst>
          </p:cNvPr>
          <p:cNvSpPr txBox="1"/>
          <p:nvPr/>
        </p:nvSpPr>
        <p:spPr bwMode="auto">
          <a:xfrm>
            <a:off x="1217115" y="3861776"/>
            <a:ext cx="7241085"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Compete with other CBDCs (Europe, China)</a:t>
            </a:r>
          </a:p>
        </p:txBody>
      </p:sp>
      <p:sp>
        <p:nvSpPr>
          <p:cNvPr id="6" name="TextBox 3">
            <a:extLst>
              <a:ext uri="{FF2B5EF4-FFF2-40B4-BE49-F238E27FC236}">
                <a16:creationId xmlns:a16="http://schemas.microsoft.com/office/drawing/2014/main" id="{A5AA4B39-BC1A-FF92-C505-CF4F961080BB}"/>
              </a:ext>
            </a:extLst>
          </p:cNvPr>
          <p:cNvSpPr txBox="1"/>
          <p:nvPr/>
        </p:nvSpPr>
        <p:spPr bwMode="auto">
          <a:xfrm>
            <a:off x="1217115" y="3020693"/>
            <a:ext cx="3462807"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Compete with crypto</a:t>
            </a:r>
          </a:p>
        </p:txBody>
      </p:sp>
      <p:sp>
        <p:nvSpPr>
          <p:cNvPr id="7" name="TextBox 6">
            <a:extLst>
              <a:ext uri="{FF2B5EF4-FFF2-40B4-BE49-F238E27FC236}">
                <a16:creationId xmlns:a16="http://schemas.microsoft.com/office/drawing/2014/main" id="{F3921642-E80C-D069-15FD-B655026141C1}"/>
              </a:ext>
            </a:extLst>
          </p:cNvPr>
          <p:cNvSpPr txBox="1"/>
          <p:nvPr/>
        </p:nvSpPr>
        <p:spPr bwMode="auto">
          <a:xfrm>
            <a:off x="1217115" y="4702859"/>
            <a:ext cx="586250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Better control over monetary supply</a:t>
            </a:r>
          </a:p>
        </p:txBody>
      </p:sp>
    </p:spTree>
    <p:extLst>
      <p:ext uri="{BB962C8B-B14F-4D97-AF65-F5344CB8AC3E}">
        <p14:creationId xmlns:p14="http://schemas.microsoft.com/office/powerpoint/2010/main" val="409348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FDDBF-F3E7-F5A2-0D12-835833345E88}"/>
            </a:ext>
          </a:extLst>
        </p:cNvPr>
        <p:cNvGrpSpPr/>
        <p:nvPr/>
      </p:nvGrpSpPr>
      <p:grpSpPr>
        <a:xfrm>
          <a:off x="0" y="0"/>
          <a:ext cx="0" cy="0"/>
          <a:chOff x="0" y="0"/>
          <a:chExt cx="0" cy="0"/>
        </a:xfrm>
      </p:grpSpPr>
      <p:pic>
        <p:nvPicPr>
          <p:cNvPr id="4098" name="Picture 2" descr="Japan Coin 100 Yen, Black Background. Close-up, Obverse and Reverse Stock  Image - Image of financial, change: 175430639">
            <a:extLst>
              <a:ext uri="{FF2B5EF4-FFF2-40B4-BE49-F238E27FC236}">
                <a16:creationId xmlns:a16="http://schemas.microsoft.com/office/drawing/2014/main" id="{217898AF-F6BC-A5FC-3B46-564EEC8A4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1" y="-2225676"/>
            <a:ext cx="20191575" cy="134778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F5F15D-C3DB-8E52-D9CE-068C691E1731}"/>
              </a:ext>
            </a:extLst>
          </p:cNvPr>
          <p:cNvSpPr>
            <a:spLocks noGrp="1"/>
          </p:cNvSpPr>
          <p:nvPr>
            <p:ph type="title"/>
          </p:nvPr>
        </p:nvSpPr>
        <p:spPr/>
        <p:txBody>
          <a:bodyPr/>
          <a:lstStyle/>
          <a:p>
            <a:r>
              <a:rPr lang="en-US" dirty="0"/>
              <a:t>How?</a:t>
            </a:r>
          </a:p>
        </p:txBody>
      </p:sp>
      <p:sp>
        <p:nvSpPr>
          <p:cNvPr id="3" name="Slide Number Placeholder 2">
            <a:extLst>
              <a:ext uri="{FF2B5EF4-FFF2-40B4-BE49-F238E27FC236}">
                <a16:creationId xmlns:a16="http://schemas.microsoft.com/office/drawing/2014/main" id="{60D65F28-D186-F86A-D49D-56B353A9466F}"/>
              </a:ext>
            </a:extLst>
          </p:cNvPr>
          <p:cNvSpPr>
            <a:spLocks noGrp="1"/>
          </p:cNvSpPr>
          <p:nvPr>
            <p:ph type="sldNum" sz="quarter" idx="11"/>
          </p:nvPr>
        </p:nvSpPr>
        <p:spPr/>
        <p:txBody>
          <a:bodyPr/>
          <a:lstStyle/>
          <a:p>
            <a:pPr>
              <a:defRPr/>
            </a:pPr>
            <a:fld id="{D65C4E5D-DA99-460E-9E68-E8A28959880C}" type="slidenum">
              <a:rPr lang="x-none" smtClean="0"/>
              <a:pPr>
                <a:defRPr/>
              </a:pPr>
              <a:t>69</a:t>
            </a:fld>
            <a:endParaRPr lang="en-US" dirty="0"/>
          </a:p>
        </p:txBody>
      </p:sp>
      <p:sp>
        <p:nvSpPr>
          <p:cNvPr id="4" name="TextBox 3">
            <a:extLst>
              <a:ext uri="{FF2B5EF4-FFF2-40B4-BE49-F238E27FC236}">
                <a16:creationId xmlns:a16="http://schemas.microsoft.com/office/drawing/2014/main" id="{0A9D2748-3DED-8B69-43FA-83542AF5C318}"/>
              </a:ext>
            </a:extLst>
          </p:cNvPr>
          <p:cNvSpPr txBox="1"/>
          <p:nvPr/>
        </p:nvSpPr>
        <p:spPr bwMode="auto">
          <a:xfrm>
            <a:off x="1090259" y="2150271"/>
            <a:ext cx="323838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Account vs UTXO?</a:t>
            </a:r>
            <a:endParaRPr lang="en-US" sz="2800" i="1" dirty="0">
              <a:solidFill>
                <a:srgbClr val="FFFF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8CE3FBE-AF06-E558-7471-9A2031EAC846}"/>
              </a:ext>
            </a:extLst>
          </p:cNvPr>
          <p:cNvSpPr txBox="1"/>
          <p:nvPr/>
        </p:nvSpPr>
        <p:spPr bwMode="auto">
          <a:xfrm>
            <a:off x="1090259" y="3832437"/>
            <a:ext cx="728539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Two tier: central bank through intermediaries</a:t>
            </a:r>
          </a:p>
        </p:txBody>
      </p:sp>
      <p:sp>
        <p:nvSpPr>
          <p:cNvPr id="6" name="TextBox 3">
            <a:extLst>
              <a:ext uri="{FF2B5EF4-FFF2-40B4-BE49-F238E27FC236}">
                <a16:creationId xmlns:a16="http://schemas.microsoft.com/office/drawing/2014/main" id="{D1F3E13A-1D27-D0E5-6BEE-C4D7C8D1C648}"/>
              </a:ext>
            </a:extLst>
          </p:cNvPr>
          <p:cNvSpPr txBox="1"/>
          <p:nvPr/>
        </p:nvSpPr>
        <p:spPr bwMode="auto">
          <a:xfrm>
            <a:off x="1090259" y="2991354"/>
            <a:ext cx="6300123"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One tier: central bank direct to citizens</a:t>
            </a:r>
          </a:p>
        </p:txBody>
      </p:sp>
      <p:sp>
        <p:nvSpPr>
          <p:cNvPr id="7" name="TextBox 6">
            <a:extLst>
              <a:ext uri="{FF2B5EF4-FFF2-40B4-BE49-F238E27FC236}">
                <a16:creationId xmlns:a16="http://schemas.microsoft.com/office/drawing/2014/main" id="{FE672C1A-5984-0BE3-E0D7-8DED8643BCB0}"/>
              </a:ext>
            </a:extLst>
          </p:cNvPr>
          <p:cNvSpPr txBox="1"/>
          <p:nvPr/>
        </p:nvSpPr>
        <p:spPr bwMode="auto">
          <a:xfrm>
            <a:off x="1090259" y="4673520"/>
            <a:ext cx="586250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Better control over monetary supply</a:t>
            </a:r>
          </a:p>
        </p:txBody>
      </p:sp>
    </p:spTree>
    <p:extLst>
      <p:ext uri="{BB962C8B-B14F-4D97-AF65-F5344CB8AC3E}">
        <p14:creationId xmlns:p14="http://schemas.microsoft.com/office/powerpoint/2010/main" val="364449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580AC-AC47-DC84-11ED-E1C4956FF16D}"/>
              </a:ext>
            </a:extLst>
          </p:cNvPr>
          <p:cNvSpPr>
            <a:spLocks noGrp="1"/>
          </p:cNvSpPr>
          <p:nvPr>
            <p:ph type="title"/>
          </p:nvPr>
        </p:nvSpPr>
        <p:spPr/>
        <p:txBody>
          <a:bodyPr/>
          <a:lstStyle/>
          <a:p>
            <a:r>
              <a:rPr lang="en-US" dirty="0"/>
              <a:t>Not a New Idea</a:t>
            </a:r>
          </a:p>
        </p:txBody>
      </p:sp>
      <p:sp>
        <p:nvSpPr>
          <p:cNvPr id="3" name="Slide Number Placeholder 2">
            <a:extLst>
              <a:ext uri="{FF2B5EF4-FFF2-40B4-BE49-F238E27FC236}">
                <a16:creationId xmlns:a16="http://schemas.microsoft.com/office/drawing/2014/main" id="{A4D1899A-46D6-D392-404A-26B7A91910FB}"/>
              </a:ext>
            </a:extLst>
          </p:cNvPr>
          <p:cNvSpPr>
            <a:spLocks noGrp="1"/>
          </p:cNvSpPr>
          <p:nvPr>
            <p:ph type="sldNum" sz="quarter" idx="11"/>
          </p:nvPr>
        </p:nvSpPr>
        <p:spPr/>
        <p:txBody>
          <a:bodyPr/>
          <a:lstStyle/>
          <a:p>
            <a:pPr>
              <a:defRPr/>
            </a:pPr>
            <a:fld id="{D65C4E5D-DA99-460E-9E68-E8A28959880C}" type="slidenum">
              <a:rPr lang="x-none" smtClean="0"/>
              <a:pPr>
                <a:defRPr/>
              </a:pPr>
              <a:t>7</a:t>
            </a:fld>
            <a:endParaRPr lang="en-US" dirty="0"/>
          </a:p>
        </p:txBody>
      </p:sp>
      <p:pic>
        <p:nvPicPr>
          <p:cNvPr id="3078" name="Picture 6" descr="Federal Reserve Bank of Atlanta - Federal Reserve Bank of Atlanta">
            <a:extLst>
              <a:ext uri="{FF2B5EF4-FFF2-40B4-BE49-F238E27FC236}">
                <a16:creationId xmlns:a16="http://schemas.microsoft.com/office/drawing/2014/main" id="{67DF3BFD-01B3-7004-50F5-554E427B2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 y="1933575"/>
            <a:ext cx="8467725" cy="373882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9">
            <a:extLst>
              <a:ext uri="{FF2B5EF4-FFF2-40B4-BE49-F238E27FC236}">
                <a16:creationId xmlns:a16="http://schemas.microsoft.com/office/drawing/2014/main" id="{E7E8827A-5DD1-B1DA-9472-64C673BDCACC}"/>
              </a:ext>
            </a:extLst>
          </p:cNvPr>
          <p:cNvSpPr/>
          <p:nvPr/>
        </p:nvSpPr>
        <p:spPr bwMode="auto">
          <a:xfrm>
            <a:off x="1028699" y="5441871"/>
            <a:ext cx="3855483" cy="1328023"/>
          </a:xfrm>
          <a:prstGeom prst="wedgeRoundRectCallout">
            <a:avLst>
              <a:gd name="adj1" fmla="val 33235"/>
              <a:gd name="adj2" fmla="val -62572"/>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“One Hundred thousand dollars in gold payable to bearer on demand …”</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5" name="Rounded Rectangular Callout 9">
            <a:extLst>
              <a:ext uri="{FF2B5EF4-FFF2-40B4-BE49-F238E27FC236}">
                <a16:creationId xmlns:a16="http://schemas.microsoft.com/office/drawing/2014/main" id="{70C5DB53-9885-FF7C-D999-817B16D26BA6}"/>
              </a:ext>
            </a:extLst>
          </p:cNvPr>
          <p:cNvSpPr/>
          <p:nvPr/>
        </p:nvSpPr>
        <p:spPr bwMode="auto">
          <a:xfrm>
            <a:off x="4950379" y="1790568"/>
            <a:ext cx="3855483" cy="510778"/>
          </a:xfrm>
          <a:prstGeom prst="wedgeRoundRectCallout">
            <a:avLst>
              <a:gd name="adj1" fmla="val -47366"/>
              <a:gd name="adj2" fmla="val 182721"/>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I am a 1930s stablecoin!</a:t>
            </a:r>
          </a:p>
        </p:txBody>
      </p:sp>
      <p:sp>
        <p:nvSpPr>
          <p:cNvPr id="6" name="Rounded Rectangular Callout 9">
            <a:extLst>
              <a:ext uri="{FF2B5EF4-FFF2-40B4-BE49-F238E27FC236}">
                <a16:creationId xmlns:a16="http://schemas.microsoft.com/office/drawing/2014/main" id="{FEBC4C60-F520-BDED-CACB-D3E5DB79EEBC}"/>
              </a:ext>
            </a:extLst>
          </p:cNvPr>
          <p:cNvSpPr/>
          <p:nvPr/>
        </p:nvSpPr>
        <p:spPr bwMode="auto">
          <a:xfrm>
            <a:off x="5040595" y="5840193"/>
            <a:ext cx="3855483" cy="919401"/>
          </a:xfrm>
          <a:prstGeom prst="wedgeRoundRectCallout">
            <a:avLst>
              <a:gd name="adj1" fmla="val 32494"/>
              <a:gd name="adj2" fmla="val -126908"/>
              <a:gd name="adj3" fmla="val 16667"/>
            </a:avLst>
          </a:prstGeom>
          <a:solidFill>
            <a:schemeClr val="bg1"/>
          </a:solidFill>
          <a:ln w="5715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l"/>
            <a:r>
              <a:rPr lang="en-US" dirty="0">
                <a:solidFill>
                  <a:srgbClr val="FFFF00"/>
                </a:solidFill>
                <a:latin typeface="Arial" panose="020B0604020202020204" pitchFamily="34" charset="0"/>
                <a:cs typeface="Arial" panose="020B0604020202020204" pitchFamily="34" charset="0"/>
              </a:rPr>
              <a:t>Paper replaces</a:t>
            </a:r>
          </a:p>
          <a:p>
            <a:pPr algn="l"/>
            <a:r>
              <a:rPr lang="en-US" dirty="0">
                <a:solidFill>
                  <a:srgbClr val="FFFF00"/>
                </a:solidFill>
                <a:latin typeface="Arial" panose="020B0604020202020204" pitchFamily="34" charset="0"/>
                <a:cs typeface="Arial" panose="020B0604020202020204" pitchFamily="34" charset="0"/>
              </a:rPr>
              <a:t>88.86 kg ≈ 195.9 lbs. gold</a:t>
            </a:r>
            <a:endParaRPr kumimoji="0" lang="en-US" sz="240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41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B4DF7-6AEA-A3AB-0209-91F5B7B52460}"/>
            </a:ext>
          </a:extLst>
        </p:cNvPr>
        <p:cNvGrpSpPr/>
        <p:nvPr/>
      </p:nvGrpSpPr>
      <p:grpSpPr>
        <a:xfrm>
          <a:off x="0" y="0"/>
          <a:ext cx="0" cy="0"/>
          <a:chOff x="0" y="0"/>
          <a:chExt cx="0" cy="0"/>
        </a:xfrm>
      </p:grpSpPr>
      <p:pic>
        <p:nvPicPr>
          <p:cNvPr id="5122" name="Picture 2" descr="MEXICO 1743 8 REALES PILLAR DOLLAR - Pirate Gold Coins">
            <a:extLst>
              <a:ext uri="{FF2B5EF4-FFF2-40B4-BE49-F238E27FC236}">
                <a16:creationId xmlns:a16="http://schemas.microsoft.com/office/drawing/2014/main" id="{A552A7BA-90DD-0F20-4471-F682E3E7D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89395">
            <a:off x="4326169" y="1870645"/>
            <a:ext cx="4895850" cy="5048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C0FE694-EA75-3D1F-EAD3-91816B7AB4D5}"/>
              </a:ext>
            </a:extLst>
          </p:cNvPr>
          <p:cNvSpPr>
            <a:spLocks noGrp="1"/>
          </p:cNvSpPr>
          <p:nvPr>
            <p:ph type="title"/>
          </p:nvPr>
        </p:nvSpPr>
        <p:spPr/>
        <p:txBody>
          <a:bodyPr/>
          <a:lstStyle/>
          <a:p>
            <a:r>
              <a:rPr lang="en-US" dirty="0"/>
              <a:t>Privacy?</a:t>
            </a:r>
          </a:p>
        </p:txBody>
      </p:sp>
      <p:sp>
        <p:nvSpPr>
          <p:cNvPr id="3" name="Slide Number Placeholder 2">
            <a:extLst>
              <a:ext uri="{FF2B5EF4-FFF2-40B4-BE49-F238E27FC236}">
                <a16:creationId xmlns:a16="http://schemas.microsoft.com/office/drawing/2014/main" id="{81305C23-B761-A895-C0A1-EC9687D8B5D6}"/>
              </a:ext>
            </a:extLst>
          </p:cNvPr>
          <p:cNvSpPr>
            <a:spLocks noGrp="1"/>
          </p:cNvSpPr>
          <p:nvPr>
            <p:ph type="sldNum" sz="quarter" idx="11"/>
          </p:nvPr>
        </p:nvSpPr>
        <p:spPr/>
        <p:txBody>
          <a:bodyPr/>
          <a:lstStyle/>
          <a:p>
            <a:pPr>
              <a:defRPr/>
            </a:pPr>
            <a:fld id="{D65C4E5D-DA99-460E-9E68-E8A28959880C}" type="slidenum">
              <a:rPr lang="x-none" smtClean="0"/>
              <a:pPr>
                <a:defRPr/>
              </a:pPr>
              <a:t>70</a:t>
            </a:fld>
            <a:endParaRPr lang="en-US" dirty="0"/>
          </a:p>
        </p:txBody>
      </p:sp>
      <p:sp>
        <p:nvSpPr>
          <p:cNvPr id="4" name="TextBox 3">
            <a:extLst>
              <a:ext uri="{FF2B5EF4-FFF2-40B4-BE49-F238E27FC236}">
                <a16:creationId xmlns:a16="http://schemas.microsoft.com/office/drawing/2014/main" id="{8A186B5E-0214-7798-E4FB-A55D7C409C3D}"/>
              </a:ext>
            </a:extLst>
          </p:cNvPr>
          <p:cNvSpPr txBox="1"/>
          <p:nvPr/>
        </p:nvSpPr>
        <p:spPr bwMode="auto">
          <a:xfrm>
            <a:off x="1045158" y="1991434"/>
            <a:ext cx="424347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Full anonymity (like cash)</a:t>
            </a:r>
            <a:endParaRPr lang="en-US" sz="2800" i="1" dirty="0">
              <a:solidFill>
                <a:srgbClr val="FFFF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CB6B273-487A-E429-C44B-0E7E2B7166B3}"/>
              </a:ext>
            </a:extLst>
          </p:cNvPr>
          <p:cNvSpPr txBox="1"/>
          <p:nvPr/>
        </p:nvSpPr>
        <p:spPr bwMode="auto">
          <a:xfrm>
            <a:off x="1045158" y="3673600"/>
            <a:ext cx="6461449"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Two tier: only small transactions private</a:t>
            </a:r>
          </a:p>
        </p:txBody>
      </p:sp>
      <p:sp>
        <p:nvSpPr>
          <p:cNvPr id="6" name="TextBox 3">
            <a:extLst>
              <a:ext uri="{FF2B5EF4-FFF2-40B4-BE49-F238E27FC236}">
                <a16:creationId xmlns:a16="http://schemas.microsoft.com/office/drawing/2014/main" id="{E286A14F-BD4A-DF14-10BB-DA04470E0FA6}"/>
              </a:ext>
            </a:extLst>
          </p:cNvPr>
          <p:cNvSpPr txBox="1"/>
          <p:nvPr/>
        </p:nvSpPr>
        <p:spPr bwMode="auto">
          <a:xfrm>
            <a:off x="1045158" y="2832517"/>
            <a:ext cx="6466835"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Full traceability (anti money laundering)</a:t>
            </a:r>
          </a:p>
        </p:txBody>
      </p:sp>
      <p:sp>
        <p:nvSpPr>
          <p:cNvPr id="7" name="TextBox 6">
            <a:extLst>
              <a:ext uri="{FF2B5EF4-FFF2-40B4-BE49-F238E27FC236}">
                <a16:creationId xmlns:a16="http://schemas.microsoft.com/office/drawing/2014/main" id="{7EDD9598-B446-D760-530F-909B60C70ABE}"/>
              </a:ext>
            </a:extLst>
          </p:cNvPr>
          <p:cNvSpPr txBox="1"/>
          <p:nvPr/>
        </p:nvSpPr>
        <p:spPr bwMode="auto">
          <a:xfrm>
            <a:off x="1045158" y="4514683"/>
            <a:ext cx="544091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ZK proofs, blind signatures, etc.?</a:t>
            </a:r>
          </a:p>
        </p:txBody>
      </p:sp>
    </p:spTree>
    <p:extLst>
      <p:ext uri="{BB962C8B-B14F-4D97-AF65-F5344CB8AC3E}">
        <p14:creationId xmlns:p14="http://schemas.microsoft.com/office/powerpoint/2010/main" val="207179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16C95-F40F-F7E9-660B-2D8C76DCE552}"/>
            </a:ext>
          </a:extLst>
        </p:cNvPr>
        <p:cNvGrpSpPr/>
        <p:nvPr/>
      </p:nvGrpSpPr>
      <p:grpSpPr>
        <a:xfrm>
          <a:off x="0" y="0"/>
          <a:ext cx="0" cy="0"/>
          <a:chOff x="0" y="0"/>
          <a:chExt cx="0" cy="0"/>
        </a:xfrm>
      </p:grpSpPr>
      <p:pic>
        <p:nvPicPr>
          <p:cNvPr id="6146" name="Picture 2" descr="May include: A silver coin with a profile of a woman's head on one side and a design of two fish on the other side. The woman's hair is styled in a bun and she is wearing a necklace. The coin has a raised rim and is slightly worn.">
            <a:extLst>
              <a:ext uri="{FF2B5EF4-FFF2-40B4-BE49-F238E27FC236}">
                <a16:creationId xmlns:a16="http://schemas.microsoft.com/office/drawing/2014/main" id="{9C05C4BE-62F2-F087-1A35-8E06E7156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233" y="969195"/>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3A535B2-A1F6-47C9-E495-804BA614AC99}"/>
              </a:ext>
            </a:extLst>
          </p:cNvPr>
          <p:cNvSpPr>
            <a:spLocks noGrp="1"/>
          </p:cNvSpPr>
          <p:nvPr>
            <p:ph type="title"/>
          </p:nvPr>
        </p:nvSpPr>
        <p:spPr/>
        <p:txBody>
          <a:bodyPr/>
          <a:lstStyle/>
          <a:p>
            <a:r>
              <a:rPr lang="en-US" dirty="0"/>
              <a:t>Platform?</a:t>
            </a:r>
          </a:p>
        </p:txBody>
      </p:sp>
      <p:sp>
        <p:nvSpPr>
          <p:cNvPr id="3" name="Slide Number Placeholder 2">
            <a:extLst>
              <a:ext uri="{FF2B5EF4-FFF2-40B4-BE49-F238E27FC236}">
                <a16:creationId xmlns:a16="http://schemas.microsoft.com/office/drawing/2014/main" id="{B222008E-5DBD-A43A-A820-88D3D2242E7E}"/>
              </a:ext>
            </a:extLst>
          </p:cNvPr>
          <p:cNvSpPr>
            <a:spLocks noGrp="1"/>
          </p:cNvSpPr>
          <p:nvPr>
            <p:ph type="sldNum" sz="quarter" idx="11"/>
          </p:nvPr>
        </p:nvSpPr>
        <p:spPr/>
        <p:txBody>
          <a:bodyPr/>
          <a:lstStyle/>
          <a:p>
            <a:pPr>
              <a:defRPr/>
            </a:pPr>
            <a:fld id="{D65C4E5D-DA99-460E-9E68-E8A28959880C}" type="slidenum">
              <a:rPr lang="x-none" smtClean="0"/>
              <a:pPr>
                <a:defRPr/>
              </a:pPr>
              <a:t>71</a:t>
            </a:fld>
            <a:endParaRPr lang="en-US" dirty="0"/>
          </a:p>
        </p:txBody>
      </p:sp>
      <p:sp>
        <p:nvSpPr>
          <p:cNvPr id="4" name="TextBox 3">
            <a:extLst>
              <a:ext uri="{FF2B5EF4-FFF2-40B4-BE49-F238E27FC236}">
                <a16:creationId xmlns:a16="http://schemas.microsoft.com/office/drawing/2014/main" id="{E9EEF12A-9FAE-785E-C7D8-0C9215E948AB}"/>
              </a:ext>
            </a:extLst>
          </p:cNvPr>
          <p:cNvSpPr txBox="1"/>
          <p:nvPr/>
        </p:nvSpPr>
        <p:spPr bwMode="auto">
          <a:xfrm>
            <a:off x="1172786" y="1912666"/>
            <a:ext cx="2803974"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Centralized DB?</a:t>
            </a:r>
            <a:endParaRPr lang="en-US" sz="2800" i="1" dirty="0">
              <a:solidFill>
                <a:srgbClr val="FFFF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12A3B10-9492-6407-1458-0AB3D705A163}"/>
              </a:ext>
            </a:extLst>
          </p:cNvPr>
          <p:cNvSpPr txBox="1"/>
          <p:nvPr/>
        </p:nvSpPr>
        <p:spPr bwMode="auto">
          <a:xfrm>
            <a:off x="1172786" y="3594832"/>
            <a:ext cx="352372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Resiliency important!</a:t>
            </a:r>
          </a:p>
        </p:txBody>
      </p:sp>
      <p:sp>
        <p:nvSpPr>
          <p:cNvPr id="6" name="TextBox 3">
            <a:extLst>
              <a:ext uri="{FF2B5EF4-FFF2-40B4-BE49-F238E27FC236}">
                <a16:creationId xmlns:a16="http://schemas.microsoft.com/office/drawing/2014/main" id="{218E57A2-C393-CC33-42F4-3CD26B9BA2C6}"/>
              </a:ext>
            </a:extLst>
          </p:cNvPr>
          <p:cNvSpPr txBox="1"/>
          <p:nvPr/>
        </p:nvSpPr>
        <p:spPr bwMode="auto">
          <a:xfrm>
            <a:off x="1172786" y="2753749"/>
            <a:ext cx="2124300"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Blockchain?</a:t>
            </a:r>
          </a:p>
        </p:txBody>
      </p:sp>
      <p:sp>
        <p:nvSpPr>
          <p:cNvPr id="7" name="TextBox 6">
            <a:extLst>
              <a:ext uri="{FF2B5EF4-FFF2-40B4-BE49-F238E27FC236}">
                <a16:creationId xmlns:a16="http://schemas.microsoft.com/office/drawing/2014/main" id="{29AA842F-4085-9CF2-70B0-F5D7DF5B7DBD}"/>
              </a:ext>
            </a:extLst>
          </p:cNvPr>
          <p:cNvSpPr txBox="1"/>
          <p:nvPr/>
        </p:nvSpPr>
        <p:spPr bwMode="auto">
          <a:xfrm>
            <a:off x="1172786" y="4435915"/>
            <a:ext cx="624049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Target for hackers, electronic war, etc.</a:t>
            </a:r>
          </a:p>
        </p:txBody>
      </p:sp>
    </p:spTree>
    <p:extLst>
      <p:ext uri="{BB962C8B-B14F-4D97-AF65-F5344CB8AC3E}">
        <p14:creationId xmlns:p14="http://schemas.microsoft.com/office/powerpoint/2010/main" val="382966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72C12-185F-3800-1056-C61028E898F1}"/>
            </a:ext>
          </a:extLst>
        </p:cNvPr>
        <p:cNvGrpSpPr/>
        <p:nvPr/>
      </p:nvGrpSpPr>
      <p:grpSpPr>
        <a:xfrm>
          <a:off x="0" y="0"/>
          <a:ext cx="0" cy="0"/>
          <a:chOff x="0" y="0"/>
          <a:chExt cx="0" cy="0"/>
        </a:xfrm>
      </p:grpSpPr>
      <p:pic>
        <p:nvPicPr>
          <p:cNvPr id="7170" name="Picture 2" descr="Old Ottoman coin bearing the Tughra seal of a sultan that was affixed to  all official documents and correspondence Stock Photo - Alamy">
            <a:extLst>
              <a:ext uri="{FF2B5EF4-FFF2-40B4-BE49-F238E27FC236}">
                <a16:creationId xmlns:a16="http://schemas.microsoft.com/office/drawing/2014/main" id="{4A2706C2-361B-7A50-2773-5800CB97F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101" y="1193181"/>
            <a:ext cx="641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EF2DCCD-4D13-34E4-13CA-2EA150157F6E}"/>
              </a:ext>
            </a:extLst>
          </p:cNvPr>
          <p:cNvSpPr>
            <a:spLocks noGrp="1"/>
          </p:cNvSpPr>
          <p:nvPr>
            <p:ph type="title"/>
          </p:nvPr>
        </p:nvSpPr>
        <p:spPr/>
        <p:txBody>
          <a:bodyPr/>
          <a:lstStyle/>
          <a:p>
            <a:r>
              <a:rPr lang="en-US" dirty="0"/>
              <a:t>Potential Benefits</a:t>
            </a:r>
          </a:p>
        </p:txBody>
      </p:sp>
      <p:sp>
        <p:nvSpPr>
          <p:cNvPr id="3" name="Slide Number Placeholder 2">
            <a:extLst>
              <a:ext uri="{FF2B5EF4-FFF2-40B4-BE49-F238E27FC236}">
                <a16:creationId xmlns:a16="http://schemas.microsoft.com/office/drawing/2014/main" id="{CDD78256-4D8D-F95A-2412-0A13B8E196B0}"/>
              </a:ext>
            </a:extLst>
          </p:cNvPr>
          <p:cNvSpPr>
            <a:spLocks noGrp="1"/>
          </p:cNvSpPr>
          <p:nvPr>
            <p:ph type="sldNum" sz="quarter" idx="11"/>
          </p:nvPr>
        </p:nvSpPr>
        <p:spPr/>
        <p:txBody>
          <a:bodyPr/>
          <a:lstStyle/>
          <a:p>
            <a:pPr>
              <a:defRPr/>
            </a:pPr>
            <a:fld id="{D65C4E5D-DA99-460E-9E68-E8A28959880C}" type="slidenum">
              <a:rPr lang="x-none" smtClean="0"/>
              <a:pPr>
                <a:defRPr/>
              </a:pPr>
              <a:t>72</a:t>
            </a:fld>
            <a:endParaRPr lang="en-US" dirty="0"/>
          </a:p>
        </p:txBody>
      </p:sp>
      <p:sp>
        <p:nvSpPr>
          <p:cNvPr id="4" name="TextBox 3">
            <a:extLst>
              <a:ext uri="{FF2B5EF4-FFF2-40B4-BE49-F238E27FC236}">
                <a16:creationId xmlns:a16="http://schemas.microsoft.com/office/drawing/2014/main" id="{AEEF9BA1-F589-DE0B-D6C8-76678929A3FE}"/>
              </a:ext>
            </a:extLst>
          </p:cNvPr>
          <p:cNvSpPr txBox="1"/>
          <p:nvPr/>
        </p:nvSpPr>
        <p:spPr bwMode="auto">
          <a:xfrm>
            <a:off x="1148025" y="1777267"/>
            <a:ext cx="380585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Inclusion for unbanked</a:t>
            </a:r>
            <a:endParaRPr lang="en-US" sz="2800" i="1" dirty="0">
              <a:solidFill>
                <a:srgbClr val="FFFF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8DB36E1-9A22-AB1E-D786-236F2697E599}"/>
              </a:ext>
            </a:extLst>
          </p:cNvPr>
          <p:cNvSpPr txBox="1"/>
          <p:nvPr/>
        </p:nvSpPr>
        <p:spPr bwMode="auto">
          <a:xfrm>
            <a:off x="1148025" y="3459433"/>
            <a:ext cx="440216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Stimulus, negative interest</a:t>
            </a:r>
          </a:p>
        </p:txBody>
      </p:sp>
      <p:sp>
        <p:nvSpPr>
          <p:cNvPr id="6" name="TextBox 3">
            <a:extLst>
              <a:ext uri="{FF2B5EF4-FFF2-40B4-BE49-F238E27FC236}">
                <a16:creationId xmlns:a16="http://schemas.microsoft.com/office/drawing/2014/main" id="{4B127BBD-821D-8E69-6543-528AEBB055F5}"/>
              </a:ext>
            </a:extLst>
          </p:cNvPr>
          <p:cNvSpPr txBox="1"/>
          <p:nvPr/>
        </p:nvSpPr>
        <p:spPr bwMode="auto">
          <a:xfrm>
            <a:off x="1148025" y="2618350"/>
            <a:ext cx="3996543"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More efficient payments</a:t>
            </a:r>
          </a:p>
        </p:txBody>
      </p:sp>
      <p:sp>
        <p:nvSpPr>
          <p:cNvPr id="7" name="TextBox 6">
            <a:extLst>
              <a:ext uri="{FF2B5EF4-FFF2-40B4-BE49-F238E27FC236}">
                <a16:creationId xmlns:a16="http://schemas.microsoft.com/office/drawing/2014/main" id="{2E82D586-2619-ED83-F5F3-8295469359FF}"/>
              </a:ext>
            </a:extLst>
          </p:cNvPr>
          <p:cNvSpPr txBox="1"/>
          <p:nvPr/>
        </p:nvSpPr>
        <p:spPr bwMode="auto">
          <a:xfrm>
            <a:off x="1148025" y="4300516"/>
            <a:ext cx="270138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Smart contracts</a:t>
            </a:r>
          </a:p>
        </p:txBody>
      </p:sp>
      <p:sp>
        <p:nvSpPr>
          <p:cNvPr id="8" name="TextBox 7">
            <a:extLst>
              <a:ext uri="{FF2B5EF4-FFF2-40B4-BE49-F238E27FC236}">
                <a16:creationId xmlns:a16="http://schemas.microsoft.com/office/drawing/2014/main" id="{A91C80B9-C6FC-BDF9-BC0E-6D59597731DF}"/>
              </a:ext>
            </a:extLst>
          </p:cNvPr>
          <p:cNvSpPr txBox="1"/>
          <p:nvPr/>
        </p:nvSpPr>
        <p:spPr bwMode="auto">
          <a:xfrm>
            <a:off x="1148025" y="5141599"/>
            <a:ext cx="4663457"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Less tax evasion, corruption</a:t>
            </a:r>
          </a:p>
        </p:txBody>
      </p:sp>
    </p:spTree>
    <p:extLst>
      <p:ext uri="{BB962C8B-B14F-4D97-AF65-F5344CB8AC3E}">
        <p14:creationId xmlns:p14="http://schemas.microsoft.com/office/powerpoint/2010/main" val="261876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9BFD5-9C5D-F40E-E9CE-A36DB972BFDB}"/>
            </a:ext>
          </a:extLst>
        </p:cNvPr>
        <p:cNvGrpSpPr/>
        <p:nvPr/>
      </p:nvGrpSpPr>
      <p:grpSpPr>
        <a:xfrm>
          <a:off x="0" y="0"/>
          <a:ext cx="0" cy="0"/>
          <a:chOff x="0" y="0"/>
          <a:chExt cx="0" cy="0"/>
        </a:xfrm>
      </p:grpSpPr>
      <p:pic>
        <p:nvPicPr>
          <p:cNvPr id="1028" name="Picture 4" descr="A One Euro Coin Isolated on Black Stock Image - Image of business, money:  104357507">
            <a:extLst>
              <a:ext uri="{FF2B5EF4-FFF2-40B4-BE49-F238E27FC236}">
                <a16:creationId xmlns:a16="http://schemas.microsoft.com/office/drawing/2014/main" id="{46DEBB53-1A0E-71B8-C7E0-BF29D9AAD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58" y="-314809"/>
            <a:ext cx="12895231" cy="85811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81A9D5-C6CD-133C-908C-F7E1C4CBE037}"/>
              </a:ext>
            </a:extLst>
          </p:cNvPr>
          <p:cNvSpPr>
            <a:spLocks noGrp="1"/>
          </p:cNvSpPr>
          <p:nvPr>
            <p:ph type="title"/>
          </p:nvPr>
        </p:nvSpPr>
        <p:spPr/>
        <p:txBody>
          <a:bodyPr/>
          <a:lstStyle/>
          <a:p>
            <a:r>
              <a:rPr lang="en-US" dirty="0"/>
              <a:t>Potential Challenges</a:t>
            </a:r>
          </a:p>
        </p:txBody>
      </p:sp>
      <p:sp>
        <p:nvSpPr>
          <p:cNvPr id="3" name="Slide Number Placeholder 2">
            <a:extLst>
              <a:ext uri="{FF2B5EF4-FFF2-40B4-BE49-F238E27FC236}">
                <a16:creationId xmlns:a16="http://schemas.microsoft.com/office/drawing/2014/main" id="{EE984FA6-F3C3-2BF2-7C85-06C299536F67}"/>
              </a:ext>
            </a:extLst>
          </p:cNvPr>
          <p:cNvSpPr>
            <a:spLocks noGrp="1"/>
          </p:cNvSpPr>
          <p:nvPr>
            <p:ph type="sldNum" sz="quarter" idx="11"/>
          </p:nvPr>
        </p:nvSpPr>
        <p:spPr/>
        <p:txBody>
          <a:bodyPr/>
          <a:lstStyle/>
          <a:p>
            <a:pPr>
              <a:defRPr/>
            </a:pPr>
            <a:fld id="{D65C4E5D-DA99-460E-9E68-E8A28959880C}" type="slidenum">
              <a:rPr lang="x-none" smtClean="0"/>
              <a:pPr>
                <a:defRPr/>
              </a:pPr>
              <a:t>73</a:t>
            </a:fld>
            <a:endParaRPr lang="en-US" dirty="0"/>
          </a:p>
        </p:txBody>
      </p:sp>
      <p:sp>
        <p:nvSpPr>
          <p:cNvPr id="4" name="TextBox 3">
            <a:extLst>
              <a:ext uri="{FF2B5EF4-FFF2-40B4-BE49-F238E27FC236}">
                <a16:creationId xmlns:a16="http://schemas.microsoft.com/office/drawing/2014/main" id="{E4D6A187-D140-5C55-2503-C0FC67B2A541}"/>
              </a:ext>
            </a:extLst>
          </p:cNvPr>
          <p:cNvSpPr txBox="1"/>
          <p:nvPr/>
        </p:nvSpPr>
        <p:spPr bwMode="auto">
          <a:xfrm>
            <a:off x="590136" y="1770400"/>
            <a:ext cx="6141425"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Banks lose deposits, harms economy</a:t>
            </a:r>
            <a:endParaRPr lang="en-US" sz="2800" i="1" dirty="0">
              <a:solidFill>
                <a:srgbClr val="FFFF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46F1A55-4F75-E7B9-3DA5-2B1F149435D8}"/>
              </a:ext>
            </a:extLst>
          </p:cNvPr>
          <p:cNvSpPr txBox="1"/>
          <p:nvPr/>
        </p:nvSpPr>
        <p:spPr bwMode="auto">
          <a:xfrm>
            <a:off x="590136" y="3452566"/>
            <a:ext cx="1362874"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Privacy</a:t>
            </a:r>
          </a:p>
        </p:txBody>
      </p:sp>
      <p:sp>
        <p:nvSpPr>
          <p:cNvPr id="6" name="TextBox 3">
            <a:extLst>
              <a:ext uri="{FF2B5EF4-FFF2-40B4-BE49-F238E27FC236}">
                <a16:creationId xmlns:a16="http://schemas.microsoft.com/office/drawing/2014/main" id="{77194FA8-0906-74D4-374D-63DB60610E9F}"/>
              </a:ext>
            </a:extLst>
          </p:cNvPr>
          <p:cNvSpPr txBox="1"/>
          <p:nvPr/>
        </p:nvSpPr>
        <p:spPr bwMode="auto">
          <a:xfrm>
            <a:off x="566513" y="2611483"/>
            <a:ext cx="5464958"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Digital bank runs hard to control?</a:t>
            </a:r>
          </a:p>
        </p:txBody>
      </p:sp>
      <p:sp>
        <p:nvSpPr>
          <p:cNvPr id="7" name="TextBox 6">
            <a:extLst>
              <a:ext uri="{FF2B5EF4-FFF2-40B4-BE49-F238E27FC236}">
                <a16:creationId xmlns:a16="http://schemas.microsoft.com/office/drawing/2014/main" id="{936D6EDA-49A3-E1A1-76FF-F29C9E3018FE}"/>
              </a:ext>
            </a:extLst>
          </p:cNvPr>
          <p:cNvSpPr txBox="1"/>
          <p:nvPr/>
        </p:nvSpPr>
        <p:spPr bwMode="auto">
          <a:xfrm>
            <a:off x="590136" y="4293649"/>
            <a:ext cx="148309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Security</a:t>
            </a:r>
          </a:p>
        </p:txBody>
      </p:sp>
      <p:sp>
        <p:nvSpPr>
          <p:cNvPr id="8" name="TextBox 7">
            <a:extLst>
              <a:ext uri="{FF2B5EF4-FFF2-40B4-BE49-F238E27FC236}">
                <a16:creationId xmlns:a16="http://schemas.microsoft.com/office/drawing/2014/main" id="{953C4E7C-B2BB-8C41-A976-2413848E6615}"/>
              </a:ext>
            </a:extLst>
          </p:cNvPr>
          <p:cNvSpPr txBox="1"/>
          <p:nvPr/>
        </p:nvSpPr>
        <p:spPr bwMode="auto">
          <a:xfrm>
            <a:off x="590136" y="5134732"/>
            <a:ext cx="6882012"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Government not good at customer service</a:t>
            </a:r>
          </a:p>
        </p:txBody>
      </p:sp>
    </p:spTree>
    <p:extLst>
      <p:ext uri="{BB962C8B-B14F-4D97-AF65-F5344CB8AC3E}">
        <p14:creationId xmlns:p14="http://schemas.microsoft.com/office/powerpoint/2010/main" val="378823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62CF7-38EB-5CAC-E0D5-F00A7A4B963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CEC68A5-B923-5E8C-CA0B-11DB5F4252B6}"/>
              </a:ext>
            </a:extLst>
          </p:cNvPr>
          <p:cNvGrpSpPr/>
          <p:nvPr/>
        </p:nvGrpSpPr>
        <p:grpSpPr>
          <a:xfrm>
            <a:off x="-1613645" y="924316"/>
            <a:ext cx="12063114" cy="6987445"/>
            <a:chOff x="-48897" y="787400"/>
            <a:chExt cx="9192897" cy="5324899"/>
          </a:xfrm>
        </p:grpSpPr>
        <p:pic>
          <p:nvPicPr>
            <p:cNvPr id="2050" name="Picture 2" descr="China coin yuan hi-res stock photography and images - Alamy">
              <a:extLst>
                <a:ext uri="{FF2B5EF4-FFF2-40B4-BE49-F238E27FC236}">
                  <a16:creationId xmlns:a16="http://schemas.microsoft.com/office/drawing/2014/main" id="{0417D01A-2991-0ACD-817B-9C877E320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7400"/>
              <a:ext cx="9144000" cy="5283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A084903-56A8-87E2-934E-AB64478B5D1F}"/>
                </a:ext>
              </a:extLst>
            </p:cNvPr>
            <p:cNvSpPr/>
            <p:nvPr/>
          </p:nvSpPr>
          <p:spPr bwMode="auto">
            <a:xfrm>
              <a:off x="-48897" y="855722"/>
              <a:ext cx="4669796" cy="5256577"/>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grpSp>
      <p:sp>
        <p:nvSpPr>
          <p:cNvPr id="2" name="Title 1">
            <a:extLst>
              <a:ext uri="{FF2B5EF4-FFF2-40B4-BE49-F238E27FC236}">
                <a16:creationId xmlns:a16="http://schemas.microsoft.com/office/drawing/2014/main" id="{BD3D6EBB-9404-62F0-6C18-B21B5C35E57B}"/>
              </a:ext>
            </a:extLst>
          </p:cNvPr>
          <p:cNvSpPr>
            <a:spLocks noGrp="1"/>
          </p:cNvSpPr>
          <p:nvPr>
            <p:ph type="title"/>
          </p:nvPr>
        </p:nvSpPr>
        <p:spPr/>
        <p:txBody>
          <a:bodyPr/>
          <a:lstStyle/>
          <a:p>
            <a:r>
              <a:rPr lang="en-US" dirty="0"/>
              <a:t>Prototypes</a:t>
            </a:r>
          </a:p>
        </p:txBody>
      </p:sp>
      <p:sp>
        <p:nvSpPr>
          <p:cNvPr id="3" name="Slide Number Placeholder 2">
            <a:extLst>
              <a:ext uri="{FF2B5EF4-FFF2-40B4-BE49-F238E27FC236}">
                <a16:creationId xmlns:a16="http://schemas.microsoft.com/office/drawing/2014/main" id="{7F1F63E0-6169-9E68-624C-E61BE75C3055}"/>
              </a:ext>
            </a:extLst>
          </p:cNvPr>
          <p:cNvSpPr>
            <a:spLocks noGrp="1"/>
          </p:cNvSpPr>
          <p:nvPr>
            <p:ph type="sldNum" sz="quarter" idx="11"/>
          </p:nvPr>
        </p:nvSpPr>
        <p:spPr/>
        <p:txBody>
          <a:bodyPr/>
          <a:lstStyle/>
          <a:p>
            <a:pPr>
              <a:defRPr/>
            </a:pPr>
            <a:fld id="{D65C4E5D-DA99-460E-9E68-E8A28959880C}" type="slidenum">
              <a:rPr lang="x-none" smtClean="0"/>
              <a:pPr>
                <a:defRPr/>
              </a:pPr>
              <a:t>74</a:t>
            </a:fld>
            <a:endParaRPr lang="en-US" dirty="0"/>
          </a:p>
        </p:txBody>
      </p:sp>
      <p:sp>
        <p:nvSpPr>
          <p:cNvPr id="4" name="TextBox 3">
            <a:extLst>
              <a:ext uri="{FF2B5EF4-FFF2-40B4-BE49-F238E27FC236}">
                <a16:creationId xmlns:a16="http://schemas.microsoft.com/office/drawing/2014/main" id="{206FE4C3-50AD-4655-7477-F010FE60DD87}"/>
              </a:ext>
            </a:extLst>
          </p:cNvPr>
          <p:cNvSpPr txBox="1"/>
          <p:nvPr/>
        </p:nvSpPr>
        <p:spPr bwMode="auto">
          <a:xfrm>
            <a:off x="1548881" y="2174721"/>
            <a:ext cx="4825360"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Bahamas Sand Dollar (2020)</a:t>
            </a:r>
            <a:endParaRPr lang="en-US" sz="2800" i="1" dirty="0">
              <a:solidFill>
                <a:srgbClr val="FFFF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5046891-635A-6777-32A3-4E220890D70A}"/>
              </a:ext>
            </a:extLst>
          </p:cNvPr>
          <p:cNvSpPr txBox="1"/>
          <p:nvPr/>
        </p:nvSpPr>
        <p:spPr bwMode="auto">
          <a:xfrm>
            <a:off x="1548881" y="3856887"/>
            <a:ext cx="4041491"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Jamaica JA-DEX (2022)</a:t>
            </a:r>
          </a:p>
        </p:txBody>
      </p:sp>
      <p:sp>
        <p:nvSpPr>
          <p:cNvPr id="6" name="TextBox 3">
            <a:extLst>
              <a:ext uri="{FF2B5EF4-FFF2-40B4-BE49-F238E27FC236}">
                <a16:creationId xmlns:a16="http://schemas.microsoft.com/office/drawing/2014/main" id="{0D2DFFA9-CFA2-B48B-3054-9E4A704D1AA9}"/>
              </a:ext>
            </a:extLst>
          </p:cNvPr>
          <p:cNvSpPr txBox="1"/>
          <p:nvPr/>
        </p:nvSpPr>
        <p:spPr bwMode="auto">
          <a:xfrm>
            <a:off x="1548881" y="3015804"/>
            <a:ext cx="3708067" cy="523220"/>
          </a:xfrm>
          <a:prstGeom prst="rect">
            <a:avLst/>
          </a:prstGeom>
          <a:solidFill>
            <a:schemeClr val="bg1"/>
          </a:solidFill>
          <a:ln w="76200">
            <a:solidFill>
              <a:schemeClr val="accent2">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Nigeria eNaira (2021)</a:t>
            </a:r>
          </a:p>
        </p:txBody>
      </p:sp>
      <p:sp>
        <p:nvSpPr>
          <p:cNvPr id="7" name="TextBox 6">
            <a:extLst>
              <a:ext uri="{FF2B5EF4-FFF2-40B4-BE49-F238E27FC236}">
                <a16:creationId xmlns:a16="http://schemas.microsoft.com/office/drawing/2014/main" id="{F57CFF47-B0A3-99F3-7C42-CA39E1C4245A}"/>
              </a:ext>
            </a:extLst>
          </p:cNvPr>
          <p:cNvSpPr txBox="1"/>
          <p:nvPr/>
        </p:nvSpPr>
        <p:spPr bwMode="auto">
          <a:xfrm>
            <a:off x="1548881" y="4697970"/>
            <a:ext cx="5004319"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China e-CNY: large-scale pilot</a:t>
            </a:r>
          </a:p>
        </p:txBody>
      </p:sp>
      <p:sp>
        <p:nvSpPr>
          <p:cNvPr id="8" name="TextBox 7">
            <a:extLst>
              <a:ext uri="{FF2B5EF4-FFF2-40B4-BE49-F238E27FC236}">
                <a16:creationId xmlns:a16="http://schemas.microsoft.com/office/drawing/2014/main" id="{8B14C1E9-457E-5AAB-753F-A75EAF0D4151}"/>
              </a:ext>
            </a:extLst>
          </p:cNvPr>
          <p:cNvSpPr txBox="1"/>
          <p:nvPr/>
        </p:nvSpPr>
        <p:spPr bwMode="auto">
          <a:xfrm>
            <a:off x="1548881" y="5539053"/>
            <a:ext cx="4878259"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Maybe Euro, Pound, USD, …</a:t>
            </a:r>
          </a:p>
        </p:txBody>
      </p:sp>
    </p:spTree>
    <p:extLst>
      <p:ext uri="{BB962C8B-B14F-4D97-AF65-F5344CB8AC3E}">
        <p14:creationId xmlns:p14="http://schemas.microsoft.com/office/powerpoint/2010/main" val="128940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75</a:t>
            </a:fld>
            <a:endParaRPr lang="en-US" dirty="0"/>
          </a:p>
        </p:txBody>
      </p:sp>
      <p:pic>
        <p:nvPicPr>
          <p:cNvPr id="41986" name="Picture 2" descr="“John Hughes posts ‘Why Functional Programming Matters’ ”&#10;Ferdinand Pauwels&#10;Oil on canvas&#10;1872&#10;(collaboration from Richard Carls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931" y="-9078"/>
            <a:ext cx="5641974" cy="68761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368981" y="312546"/>
            <a:ext cx="534601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Ideas we covered in this lecture</a:t>
            </a:r>
          </a:p>
        </p:txBody>
      </p:sp>
      <p:sp>
        <p:nvSpPr>
          <p:cNvPr id="10" name="TextBox 9"/>
          <p:cNvSpPr txBox="1"/>
          <p:nvPr/>
        </p:nvSpPr>
        <p:spPr bwMode="auto">
          <a:xfrm>
            <a:off x="1118472" y="2826020"/>
            <a:ext cx="2064989"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Fiat-backed</a:t>
            </a:r>
          </a:p>
        </p:txBody>
      </p:sp>
      <p:sp>
        <p:nvSpPr>
          <p:cNvPr id="11" name="TextBox 10"/>
          <p:cNvSpPr txBox="1"/>
          <p:nvPr/>
        </p:nvSpPr>
        <p:spPr bwMode="auto">
          <a:xfrm>
            <a:off x="1118472" y="3572179"/>
            <a:ext cx="512672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Overcollateralized loan-backed</a:t>
            </a:r>
          </a:p>
        </p:txBody>
      </p:sp>
      <p:sp>
        <p:nvSpPr>
          <p:cNvPr id="12" name="TextBox 11"/>
          <p:cNvSpPr txBox="1"/>
          <p:nvPr/>
        </p:nvSpPr>
        <p:spPr bwMode="auto">
          <a:xfrm>
            <a:off x="1118472" y="1333702"/>
            <a:ext cx="4724371"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Why stablecoins are needed</a:t>
            </a:r>
          </a:p>
        </p:txBody>
      </p:sp>
      <p:sp>
        <p:nvSpPr>
          <p:cNvPr id="13" name="TextBox 12"/>
          <p:cNvSpPr txBox="1"/>
          <p:nvPr/>
        </p:nvSpPr>
        <p:spPr bwMode="auto">
          <a:xfrm>
            <a:off x="1118472" y="4318338"/>
            <a:ext cx="1964000"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Algorithmic</a:t>
            </a:r>
          </a:p>
        </p:txBody>
      </p:sp>
      <p:sp>
        <p:nvSpPr>
          <p:cNvPr id="14" name="TextBox 13"/>
          <p:cNvSpPr txBox="1"/>
          <p:nvPr/>
        </p:nvSpPr>
        <p:spPr bwMode="auto">
          <a:xfrm>
            <a:off x="1118472" y="2079861"/>
            <a:ext cx="506420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Stablecoins are a big business</a:t>
            </a:r>
          </a:p>
        </p:txBody>
      </p:sp>
      <p:sp>
        <p:nvSpPr>
          <p:cNvPr id="2" name="TextBox 1">
            <a:extLst>
              <a:ext uri="{FF2B5EF4-FFF2-40B4-BE49-F238E27FC236}">
                <a16:creationId xmlns:a16="http://schemas.microsoft.com/office/drawing/2014/main" id="{145D3677-27A9-480D-969B-C61431FE0506}"/>
              </a:ext>
            </a:extLst>
          </p:cNvPr>
          <p:cNvSpPr txBox="1"/>
          <p:nvPr/>
        </p:nvSpPr>
        <p:spPr bwMode="auto">
          <a:xfrm>
            <a:off x="1118472" y="5064497"/>
            <a:ext cx="1382110"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CBDCs</a:t>
            </a:r>
          </a:p>
        </p:txBody>
      </p:sp>
    </p:spTree>
    <p:extLst>
      <p:ext uri="{BB962C8B-B14F-4D97-AF65-F5344CB8AC3E}">
        <p14:creationId xmlns:p14="http://schemas.microsoft.com/office/powerpoint/2010/main" val="181005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76</a:t>
            </a:fld>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5" y="225425"/>
            <a:ext cx="3892550" cy="640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6637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ntinental currency banknotes - Wikipedia">
            <a:extLst>
              <a:ext uri="{FF2B5EF4-FFF2-40B4-BE49-F238E27FC236}">
                <a16:creationId xmlns:a16="http://schemas.microsoft.com/office/drawing/2014/main" id="{CE4CB9B7-F909-5C2E-A943-F06299252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2059781"/>
            <a:ext cx="5565843" cy="292655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onfederate Currency - Encyclopedia Virginia">
            <a:extLst>
              <a:ext uri="{FF2B5EF4-FFF2-40B4-BE49-F238E27FC236}">
                <a16:creationId xmlns:a16="http://schemas.microsoft.com/office/drawing/2014/main" id="{0F788C6C-174F-3DD2-6CBF-541F7801E1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5926" y="2955939"/>
            <a:ext cx="7536656" cy="34176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C924FB7-7827-8E1C-39ED-0841FD430651}"/>
              </a:ext>
            </a:extLst>
          </p:cNvPr>
          <p:cNvSpPr>
            <a:spLocks noGrp="1"/>
          </p:cNvSpPr>
          <p:nvPr>
            <p:ph type="title"/>
          </p:nvPr>
        </p:nvSpPr>
        <p:spPr/>
        <p:txBody>
          <a:bodyPr/>
          <a:lstStyle/>
          <a:p>
            <a:r>
              <a:rPr lang="en-US" dirty="0"/>
              <a:t>Success not Guaranteed</a:t>
            </a:r>
          </a:p>
        </p:txBody>
      </p:sp>
      <p:sp>
        <p:nvSpPr>
          <p:cNvPr id="3" name="Slide Number Placeholder 2">
            <a:extLst>
              <a:ext uri="{FF2B5EF4-FFF2-40B4-BE49-F238E27FC236}">
                <a16:creationId xmlns:a16="http://schemas.microsoft.com/office/drawing/2014/main" id="{B90D3629-6044-EF77-7548-8DB621F3AF79}"/>
              </a:ext>
            </a:extLst>
          </p:cNvPr>
          <p:cNvSpPr>
            <a:spLocks noGrp="1"/>
          </p:cNvSpPr>
          <p:nvPr>
            <p:ph type="sldNum" sz="quarter" idx="11"/>
          </p:nvPr>
        </p:nvSpPr>
        <p:spPr/>
        <p:txBody>
          <a:bodyPr/>
          <a:lstStyle/>
          <a:p>
            <a:pPr>
              <a:defRPr/>
            </a:pPr>
            <a:fld id="{D65C4E5D-DA99-460E-9E68-E8A28959880C}" type="slidenum">
              <a:rPr lang="x-none" smtClean="0"/>
              <a:pPr>
                <a:defRPr/>
              </a:pPr>
              <a:t>8</a:t>
            </a:fld>
            <a:endParaRPr lang="en-US" dirty="0"/>
          </a:p>
        </p:txBody>
      </p:sp>
      <p:pic>
        <p:nvPicPr>
          <p:cNvPr id="4104" name="Picture 8" descr="Navona Numismatics: The Trillion Mark Banknotes from the German Weimar  Republic">
            <a:extLst>
              <a:ext uri="{FF2B5EF4-FFF2-40B4-BE49-F238E27FC236}">
                <a16:creationId xmlns:a16="http://schemas.microsoft.com/office/drawing/2014/main" id="{0CC9711A-4F18-8E83-4056-3C99DA0CEE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7526" y="3966926"/>
            <a:ext cx="6336506" cy="3611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9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4B8E-1ACD-3BF3-6595-3FEE6A7C53D6}"/>
              </a:ext>
            </a:extLst>
          </p:cNvPr>
          <p:cNvSpPr>
            <a:spLocks noGrp="1"/>
          </p:cNvSpPr>
          <p:nvPr>
            <p:ph type="title"/>
          </p:nvPr>
        </p:nvSpPr>
        <p:spPr/>
        <p:txBody>
          <a:bodyPr/>
          <a:lstStyle/>
          <a:p>
            <a:r>
              <a:rPr lang="en-US" dirty="0"/>
              <a:t>Top Stablecoins Today</a:t>
            </a:r>
          </a:p>
        </p:txBody>
      </p:sp>
      <p:sp>
        <p:nvSpPr>
          <p:cNvPr id="3" name="Slide Number Placeholder 2">
            <a:extLst>
              <a:ext uri="{FF2B5EF4-FFF2-40B4-BE49-F238E27FC236}">
                <a16:creationId xmlns:a16="http://schemas.microsoft.com/office/drawing/2014/main" id="{88DBE5EA-7BAD-5B1D-B968-51F74D4BFA4B}"/>
              </a:ext>
            </a:extLst>
          </p:cNvPr>
          <p:cNvSpPr>
            <a:spLocks noGrp="1"/>
          </p:cNvSpPr>
          <p:nvPr>
            <p:ph type="sldNum" sz="quarter" idx="11"/>
          </p:nvPr>
        </p:nvSpPr>
        <p:spPr/>
        <p:txBody>
          <a:bodyPr/>
          <a:lstStyle/>
          <a:p>
            <a:pPr>
              <a:defRPr/>
            </a:pPr>
            <a:fld id="{D65C4E5D-DA99-460E-9E68-E8A28959880C}" type="slidenum">
              <a:rPr lang="x-none" smtClean="0"/>
              <a:pPr>
                <a:defRPr/>
              </a:pPr>
              <a:t>9</a:t>
            </a:fld>
            <a:endParaRPr lang="en-US" dirty="0"/>
          </a:p>
        </p:txBody>
      </p:sp>
      <p:pic>
        <p:nvPicPr>
          <p:cNvPr id="5" name="Picture 4">
            <a:extLst>
              <a:ext uri="{FF2B5EF4-FFF2-40B4-BE49-F238E27FC236}">
                <a16:creationId xmlns:a16="http://schemas.microsoft.com/office/drawing/2014/main" id="{847BDAE2-38DD-A704-D8CB-D1B50AA37B2E}"/>
              </a:ext>
            </a:extLst>
          </p:cNvPr>
          <p:cNvPicPr>
            <a:picLocks noChangeAspect="1"/>
          </p:cNvPicPr>
          <p:nvPr/>
        </p:nvPicPr>
        <p:blipFill>
          <a:blip r:embed="rId2"/>
          <a:stretch>
            <a:fillRect/>
          </a:stretch>
        </p:blipFill>
        <p:spPr>
          <a:xfrm>
            <a:off x="0" y="1752600"/>
            <a:ext cx="9144000" cy="5098134"/>
          </a:xfrm>
          <a:prstGeom prst="rect">
            <a:avLst/>
          </a:prstGeom>
        </p:spPr>
      </p:pic>
    </p:spTree>
    <p:extLst>
      <p:ext uri="{BB962C8B-B14F-4D97-AF65-F5344CB8AC3E}">
        <p14:creationId xmlns:p14="http://schemas.microsoft.com/office/powerpoint/2010/main" val="262927263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CC"/>
        </a:solidFill>
        <a:ln w="38100" cap="flat" cmpd="sng" algn="ctr">
          <a:solidFill>
            <a:srgbClr val="FF0000"/>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rgbClr val="FF0066"/>
            </a:solidFill>
            <a:effectLst/>
            <a:latin typeface="Lucida Console" pitchFamily="49" charset="0"/>
          </a:defRPr>
        </a:defPPr>
      </a:lstStyle>
    </a:spDef>
    <a:lnDef>
      <a:spPr bwMode="auto">
        <a:xfrm>
          <a:off x="0" y="0"/>
          <a:ext cx="1" cy="1"/>
        </a:xfrm>
        <a:custGeom>
          <a:avLst/>
          <a:gdLst/>
          <a:ahLst/>
          <a:cxnLst/>
          <a:rect l="0" t="0" r="0" b="0"/>
          <a:pathLst/>
        </a:custGeom>
        <a:solidFill>
          <a:srgbClr val="FFFFCC"/>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Lucida Console" pitchFamily="49" charset="0"/>
          </a:defRPr>
        </a:defPPr>
      </a:lstStyle>
    </a:lnDef>
    <a:txDef>
      <a:spPr bwMode="auto">
        <a:solidFill>
          <a:schemeClr val="bg1"/>
        </a:solidFill>
        <a:ln w="76200">
          <a:solidFill>
            <a:srgbClr val="CCECFF"/>
          </a:solidFill>
          <a:miter lim="800000"/>
          <a:headEnd/>
          <a:tailEnd/>
        </a:ln>
        <a:effectLst>
          <a:outerShdw blurRad="50800" dist="38100" dir="2700000" algn="tl" rotWithShape="0">
            <a:prstClr val="black">
              <a:alpha val="40000"/>
            </a:prstClr>
          </a:outerShdw>
        </a:effectLst>
      </a:spPr>
      <a:bodyPr wrap="square" rtlCol="0">
        <a:spAutoFit/>
      </a:bodyPr>
      <a:lstStyle>
        <a:defPPr algn="ctr">
          <a:defRPr sz="2800" b="1" dirty="0" smtClean="0">
            <a:solidFill>
              <a:srgbClr val="CCECFF"/>
            </a:solidFill>
            <a:latin typeface="Arial" panose="020B0604020202020204" pitchFamily="34" charset="0"/>
            <a:cs typeface="Arial" panose="020B0604020202020204"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65021</TotalTime>
  <Words>1909</Words>
  <Application>Microsoft Office PowerPoint</Application>
  <PresentationFormat>Overhead</PresentationFormat>
  <Paragraphs>405</Paragraphs>
  <Slides>76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Comic Sans MS</vt:lpstr>
      <vt:lpstr>Lucida Console</vt:lpstr>
      <vt:lpstr>Marlett</vt:lpstr>
      <vt:lpstr>Blank Presentation</vt:lpstr>
      <vt:lpstr>PowerPoint Presentation</vt:lpstr>
      <vt:lpstr>Retail Cryptocurrency?</vt:lpstr>
      <vt:lpstr>What is Money for?</vt:lpstr>
      <vt:lpstr>PowerPoint Presentation</vt:lpstr>
      <vt:lpstr> Practical Aspects vs Ideology</vt:lpstr>
      <vt:lpstr>Stablecoins</vt:lpstr>
      <vt:lpstr>Not a New Idea</vt:lpstr>
      <vt:lpstr>Success not Guaranteed</vt:lpstr>
      <vt:lpstr>Top Stablecoins Today</vt:lpstr>
      <vt:lpstr>Stablecoins Today</vt:lpstr>
      <vt:lpstr>Stablecoins Today</vt:lpstr>
      <vt:lpstr>Definitions</vt:lpstr>
      <vt:lpstr>Kinds of Stablecoin Backing</vt:lpstr>
      <vt:lpstr>Kinds of Stablecoin Backing</vt:lpstr>
      <vt:lpstr>Fiat-Backed</vt:lpstr>
      <vt:lpstr>Fiat-Backed</vt:lpstr>
      <vt:lpstr>Tether (USDT)</vt:lpstr>
      <vt:lpstr>Fiat-Backed</vt:lpstr>
      <vt:lpstr>Fiat-Backed</vt:lpstr>
      <vt:lpstr>Controversy</vt:lpstr>
      <vt:lpstr>More Controversy</vt:lpstr>
      <vt:lpstr>USDC</vt:lpstr>
      <vt:lpstr>USDC Uses</vt:lpstr>
      <vt:lpstr>GENIUS Act (2025)</vt:lpstr>
      <vt:lpstr>Kinds of Stablecoin Backing</vt:lpstr>
      <vt:lpstr>Overcollateralized Loans</vt:lpstr>
      <vt:lpstr>Overcollateralized Crypto</vt:lpstr>
      <vt:lpstr>Overcollateralized Crypto</vt:lpstr>
      <vt:lpstr>Overcollateralized Loans</vt:lpstr>
      <vt:lpstr>Number Go UP</vt:lpstr>
      <vt:lpstr>Number Go DOWN</vt:lpstr>
      <vt:lpstr>Number Go DOWN</vt:lpstr>
      <vt:lpstr>Number Go DOWN</vt:lpstr>
      <vt:lpstr>MKR Token</vt:lpstr>
      <vt:lpstr>When the Peg is Strong</vt:lpstr>
      <vt:lpstr>When the Peg is Weak</vt:lpstr>
      <vt:lpstr>Number Go DOWN</vt:lpstr>
      <vt:lpstr>Number Go DOWN</vt:lpstr>
      <vt:lpstr>12 March 2020</vt:lpstr>
      <vt:lpstr>12 March 2020</vt:lpstr>
      <vt:lpstr>Gas Prices</vt:lpstr>
      <vt:lpstr>12 March 2020</vt:lpstr>
      <vt:lpstr>Transfer Volume</vt:lpstr>
      <vt:lpstr>Liquidations</vt:lpstr>
      <vt:lpstr>12 March 2020</vt:lpstr>
      <vt:lpstr>Summary</vt:lpstr>
      <vt:lpstr>Kinds of Stablecoin Backing</vt:lpstr>
      <vt:lpstr>Let’s build an Algorithmic Stablecoin!</vt:lpstr>
      <vt:lpstr>Stable vs Spec Coins</vt:lpstr>
      <vt:lpstr>Stablecoin Contract Functions</vt:lpstr>
      <vt:lpstr>When stablecoin &lt; $1</vt:lpstr>
      <vt:lpstr>When UST &lt; $1</vt:lpstr>
      <vt:lpstr>When UST &lt; $1</vt:lpstr>
      <vt:lpstr>When UST &gt; $1</vt:lpstr>
      <vt:lpstr>When UST &gt; $1</vt:lpstr>
      <vt:lpstr>When UST &gt; $1</vt:lpstr>
      <vt:lpstr>Theorems</vt:lpstr>
      <vt:lpstr>Terra: UST/Luna (2018-2022)</vt:lpstr>
      <vt:lpstr>Anchor Protocol</vt:lpstr>
      <vt:lpstr>Early Success</vt:lpstr>
      <vt:lpstr>7 May 2022</vt:lpstr>
      <vt:lpstr>Not Just Terra</vt:lpstr>
      <vt:lpstr>Stablecoin Flavors</vt:lpstr>
      <vt:lpstr>Stablecoin Flavors</vt:lpstr>
      <vt:lpstr>Stablecoin Flavors</vt:lpstr>
      <vt:lpstr>Central Bank Digital Currencies</vt:lpstr>
      <vt:lpstr>CBDCs</vt:lpstr>
      <vt:lpstr>Why?</vt:lpstr>
      <vt:lpstr>How?</vt:lpstr>
      <vt:lpstr>Privacy?</vt:lpstr>
      <vt:lpstr>Platform?</vt:lpstr>
      <vt:lpstr>Potential Benefits</vt:lpstr>
      <vt:lpstr>Potential Challenges</vt:lpstr>
      <vt:lpstr>Prototypes</vt:lpstr>
      <vt:lpstr>PowerPoint Presentation</vt:lpstr>
      <vt:lpstr>PowerPoint Presentation</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Multiprocessor Programming</dc:title>
  <dc:creator>Maurice Herlihy</dc:creator>
  <cp:lastModifiedBy>Maurice Herlih</cp:lastModifiedBy>
  <cp:revision>1246</cp:revision>
  <cp:lastPrinted>2003-10-06T20:31:57Z</cp:lastPrinted>
  <dcterms:created xsi:type="dcterms:W3CDTF">1999-05-12T13:47:53Z</dcterms:created>
  <dcterms:modified xsi:type="dcterms:W3CDTF">2025-11-10T21:36:49Z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